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316" r:id="rId7"/>
    <p:sldId id="317" r:id="rId8"/>
    <p:sldId id="318" r:id="rId9"/>
    <p:sldId id="319" r:id="rId10"/>
    <p:sldId id="321" r:id="rId11"/>
    <p:sldId id="322" r:id="rId12"/>
    <p:sldId id="324" r:id="rId13"/>
    <p:sldId id="262" r:id="rId14"/>
    <p:sldId id="263" r:id="rId15"/>
    <p:sldId id="264" r:id="rId16"/>
    <p:sldId id="265" r:id="rId17"/>
    <p:sldId id="266" r:id="rId18"/>
    <p:sldId id="267" r:id="rId19"/>
    <p:sldId id="269" r:id="rId20"/>
    <p:sldId id="268" r:id="rId21"/>
    <p:sldId id="270" r:id="rId22"/>
    <p:sldId id="271" r:id="rId23"/>
    <p:sldId id="272" r:id="rId24"/>
    <p:sldId id="304" r:id="rId25"/>
    <p:sldId id="303" r:id="rId26"/>
    <p:sldId id="273" r:id="rId27"/>
    <p:sldId id="274" r:id="rId28"/>
    <p:sldId id="275" r:id="rId29"/>
    <p:sldId id="305" r:id="rId30"/>
    <p:sldId id="307" r:id="rId31"/>
    <p:sldId id="308" r:id="rId32"/>
    <p:sldId id="283" r:id="rId33"/>
    <p:sldId id="306" r:id="rId34"/>
    <p:sldId id="335" r:id="rId35"/>
    <p:sldId id="310" r:id="rId36"/>
    <p:sldId id="311" r:id="rId37"/>
    <p:sldId id="315" r:id="rId38"/>
    <p:sldId id="285" r:id="rId39"/>
    <p:sldId id="286" r:id="rId40"/>
    <p:sldId id="312" r:id="rId41"/>
    <p:sldId id="287" r:id="rId42"/>
    <p:sldId id="313" r:id="rId43"/>
    <p:sldId id="314" r:id="rId44"/>
    <p:sldId id="288" r:id="rId45"/>
    <p:sldId id="302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-147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01/02/2016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3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01/02/2016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4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01/02/2016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73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01/02/2016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36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01/02/2016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01/02/2016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82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01/02/2016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6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01/02/2016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6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01/02/2016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00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01/02/2016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1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01/02/2016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35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795B2-79C8-2A47-A722-822879769C59}" type="datetimeFigureOut">
              <a:rPr lang="en-US" smtClean="0"/>
              <a:t>01/02/2016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97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Protein-ligand interactions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Allegra Via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304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344512" y="113268"/>
            <a:ext cx="200652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b="1" dirty="0" smtClean="0"/>
              <a:t>Entropy </a:t>
            </a:r>
            <a:r>
              <a:rPr lang="en-US" sz="3600" b="1" dirty="0"/>
              <a:t>S</a:t>
            </a:r>
          </a:p>
        </p:txBody>
      </p:sp>
      <p:sp>
        <p:nvSpPr>
          <p:cNvPr id="9219" name="Line 3"/>
          <p:cNvSpPr>
            <a:spLocks noChangeShapeType="1"/>
          </p:cNvSpPr>
          <p:nvPr/>
        </p:nvSpPr>
        <p:spPr bwMode="auto">
          <a:xfrm>
            <a:off x="0" y="815532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3212096" y="1044132"/>
            <a:ext cx="269398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 dirty="0"/>
              <a:t>S = </a:t>
            </a:r>
            <a:r>
              <a:rPr lang="en-US" sz="4400" dirty="0" err="1"/>
              <a:t>k</a:t>
            </a:r>
            <a:r>
              <a:rPr lang="en-US" sz="4400" baseline="-25000" dirty="0" err="1"/>
              <a:t>B</a:t>
            </a:r>
            <a:r>
              <a:rPr lang="en-US" sz="4400" dirty="0"/>
              <a:t> </a:t>
            </a:r>
            <a:r>
              <a:rPr lang="en-US" sz="4400" dirty="0" err="1"/>
              <a:t>ln</a:t>
            </a:r>
            <a:r>
              <a:rPr lang="en-US" sz="4400" dirty="0">
                <a:sym typeface="Symbol" charset="0"/>
              </a:rPr>
              <a:t></a:t>
            </a:r>
            <a:endParaRPr lang="en-US" sz="4400" dirty="0"/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1173179" y="1897627"/>
            <a:ext cx="71737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85750" indent="-285750">
              <a:buFont typeface="Symbol" charset="0"/>
              <a:buChar char="w"/>
            </a:pPr>
            <a:r>
              <a:rPr lang="en-US" sz="2400" dirty="0" smtClean="0">
                <a:sym typeface="Symbol" charset="0"/>
              </a:rPr>
              <a:t>= number of the possible configurations of the system</a:t>
            </a:r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220216" y="2514600"/>
            <a:ext cx="8816280" cy="120032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 smtClean="0"/>
              <a:t>The number of possible states is inversely related to the order in the system. A highly ordered system can only access a few states while a disordered system can sample </a:t>
            </a:r>
            <a:r>
              <a:rPr lang="en-US" sz="2400" dirty="0" smtClean="0"/>
              <a:t>many</a:t>
            </a:r>
            <a:endParaRPr lang="en-US" sz="2400" dirty="0"/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251520" y="3933056"/>
            <a:ext cx="86868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In the </a:t>
            </a:r>
            <a:r>
              <a:rPr lang="en-US" sz="2400" dirty="0" smtClean="0"/>
              <a:t>binding to </a:t>
            </a:r>
            <a:r>
              <a:rPr lang="en-US" sz="2400" dirty="0"/>
              <a:t>a protein </a:t>
            </a:r>
            <a:r>
              <a:rPr lang="en-US" sz="2400" dirty="0" smtClean="0"/>
              <a:t>the atoms </a:t>
            </a:r>
            <a:r>
              <a:rPr lang="en-US" sz="2400" dirty="0"/>
              <a:t>of </a:t>
            </a:r>
            <a:r>
              <a:rPr lang="en-US" sz="2400" dirty="0" smtClean="0"/>
              <a:t>a ligand gradually </a:t>
            </a:r>
            <a:r>
              <a:rPr lang="en-US" sz="2400" dirty="0"/>
              <a:t>become more confined and the </a:t>
            </a:r>
            <a:r>
              <a:rPr lang="en-US" sz="2400" b="1" dirty="0"/>
              <a:t>entropy </a:t>
            </a:r>
            <a:r>
              <a:rPr lang="en-US" sz="2400" b="1" dirty="0" smtClean="0"/>
              <a:t>decreases</a:t>
            </a:r>
            <a:r>
              <a:rPr lang="en-US" sz="2400" dirty="0" smtClean="0"/>
              <a:t>. </a:t>
            </a:r>
            <a:endParaRPr lang="en-US" sz="2400" dirty="0" smtClean="0"/>
          </a:p>
          <a:p>
            <a:r>
              <a:rPr lang="en-US" sz="2400" dirty="0" smtClean="0"/>
              <a:t>However</a:t>
            </a:r>
            <a:r>
              <a:rPr lang="en-US" sz="2400" dirty="0"/>
              <a:t>, the </a:t>
            </a:r>
            <a:r>
              <a:rPr lang="en-US" sz="2400" dirty="0" smtClean="0"/>
              <a:t>binding can occur</a:t>
            </a:r>
            <a:r>
              <a:rPr lang="en-US" sz="2400" dirty="0" smtClean="0"/>
              <a:t> thanks </a:t>
            </a:r>
            <a:r>
              <a:rPr lang="en-US" sz="2400" dirty="0" smtClean="0"/>
              <a:t>to the </a:t>
            </a:r>
            <a:r>
              <a:rPr lang="en-US" sz="2400" b="1" dirty="0"/>
              <a:t>hydrophobic effect</a:t>
            </a:r>
            <a:r>
              <a:rPr lang="en-US" sz="2400" dirty="0"/>
              <a:t>, which is accompanied by </a:t>
            </a:r>
            <a:r>
              <a:rPr lang="en-US" sz="2400" b="1" dirty="0">
                <a:solidFill>
                  <a:srgbClr val="FF0000"/>
                </a:solidFill>
              </a:rPr>
              <a:t>an increase in entropy of the solvent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7599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1" name="Rectangle 21"/>
          <p:cNvSpPr>
            <a:spLocks noChangeArrowheads="1"/>
          </p:cNvSpPr>
          <p:nvPr/>
        </p:nvSpPr>
        <p:spPr bwMode="auto">
          <a:xfrm>
            <a:off x="263525" y="1390466"/>
            <a:ext cx="8686800" cy="156966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In the process of folding of a polypeptide chain the increase in entropy of the solvent compensates the loss of entropy of the </a:t>
            </a:r>
            <a:r>
              <a:rPr lang="en-US" sz="2400" dirty="0" smtClean="0"/>
              <a:t>macromolecule, </a:t>
            </a:r>
            <a:r>
              <a:rPr lang="en-US" sz="2400" dirty="0"/>
              <a:t>leading to a general increase in entropy of the system as a whole.</a:t>
            </a:r>
          </a:p>
        </p:txBody>
      </p:sp>
      <p:sp>
        <p:nvSpPr>
          <p:cNvPr id="10265" name="Rectangle 25"/>
          <p:cNvSpPr>
            <a:spLocks noChangeArrowheads="1"/>
          </p:cNvSpPr>
          <p:nvPr/>
        </p:nvSpPr>
        <p:spPr bwMode="auto">
          <a:xfrm>
            <a:off x="1373188" y="3258953"/>
            <a:ext cx="4799012" cy="771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 dirty="0">
                <a:latin typeface="Times" charset="0"/>
                <a:sym typeface="Symbol" charset="0"/>
              </a:rPr>
              <a:t></a:t>
            </a:r>
            <a:r>
              <a:rPr lang="en-US" sz="4400" dirty="0" err="1">
                <a:latin typeface="Times" charset="0"/>
                <a:sym typeface="Symbol" charset="0"/>
              </a:rPr>
              <a:t>G</a:t>
            </a:r>
            <a:r>
              <a:rPr lang="en-US" sz="4400" baseline="-25000" dirty="0" err="1">
                <a:latin typeface="Times" charset="0"/>
                <a:sym typeface="Symbol" charset="0"/>
              </a:rPr>
              <a:t>folding</a:t>
            </a:r>
            <a:r>
              <a:rPr lang="en-US" sz="4400" dirty="0">
                <a:latin typeface="Times" charset="0"/>
                <a:sym typeface="Symbol" charset="0"/>
              </a:rPr>
              <a:t> = H - TS</a:t>
            </a:r>
            <a:endParaRPr lang="en-US" sz="2400" dirty="0">
              <a:latin typeface="Times" charset="0"/>
              <a:sym typeface="Symbol" charset="0"/>
            </a:endParaRPr>
          </a:p>
        </p:txBody>
      </p:sp>
      <p:sp>
        <p:nvSpPr>
          <p:cNvPr id="10266" name="Rectangle 26"/>
          <p:cNvSpPr>
            <a:spLocks noChangeArrowheads="1"/>
          </p:cNvSpPr>
          <p:nvPr/>
        </p:nvSpPr>
        <p:spPr bwMode="auto">
          <a:xfrm>
            <a:off x="685800" y="4481328"/>
            <a:ext cx="198120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ED1C2A"/>
                </a:solidFill>
                <a:latin typeface="Times" charset="0"/>
                <a:sym typeface="Symbol" charset="0"/>
              </a:rPr>
              <a:t>H </a:t>
            </a:r>
            <a:r>
              <a:rPr lang="en-US" sz="2400" dirty="0">
                <a:solidFill>
                  <a:srgbClr val="ED1C2A"/>
                </a:solidFill>
              </a:rPr>
              <a:t>&lt; 0 </a:t>
            </a:r>
            <a:r>
              <a:rPr lang="en-US" sz="1600" dirty="0" smtClean="0">
                <a:solidFill>
                  <a:srgbClr val="FF0000"/>
                </a:solidFill>
              </a:rPr>
              <a:t>(formation of the </a:t>
            </a:r>
            <a:r>
              <a:rPr lang="en-US" sz="1600" dirty="0">
                <a:solidFill>
                  <a:srgbClr val="FF0000"/>
                </a:solidFill>
              </a:rPr>
              <a:t>electrostatic or van der Waals interactions </a:t>
            </a:r>
            <a:r>
              <a:rPr lang="en-US" sz="1600" dirty="0" smtClean="0">
                <a:solidFill>
                  <a:srgbClr val="FF0000"/>
                </a:solidFill>
              </a:rPr>
              <a:t>)  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268" name="Rectangle 28"/>
          <p:cNvSpPr>
            <a:spLocks noChangeArrowheads="1"/>
          </p:cNvSpPr>
          <p:nvPr/>
        </p:nvSpPr>
        <p:spPr bwMode="auto">
          <a:xfrm>
            <a:off x="4876800" y="4786128"/>
            <a:ext cx="26055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hlink"/>
                </a:solidFill>
                <a:sym typeface="Symbol" charset="0"/>
              </a:rPr>
              <a:t>T</a:t>
            </a:r>
            <a:r>
              <a:rPr lang="en-US" sz="2400" dirty="0" err="1" smtClean="0">
                <a:solidFill>
                  <a:schemeClr val="hlink"/>
                </a:solidFill>
                <a:sym typeface="Symbol" charset="0"/>
              </a:rPr>
              <a:t>S</a:t>
            </a:r>
            <a:r>
              <a:rPr lang="en-US" sz="2400" baseline="-25000" dirty="0" err="1" smtClean="0">
                <a:solidFill>
                  <a:schemeClr val="hlink"/>
                </a:solidFill>
                <a:sym typeface="Symbol" charset="0"/>
              </a:rPr>
              <a:t>conformational</a:t>
            </a:r>
            <a:r>
              <a:rPr lang="en-US" sz="2400" baseline="-25000" dirty="0" smtClean="0">
                <a:solidFill>
                  <a:schemeClr val="hlink"/>
                </a:solidFill>
                <a:sym typeface="Symbol" charset="0"/>
              </a:rPr>
              <a:t> </a:t>
            </a:r>
            <a:r>
              <a:rPr lang="en-US" sz="2400" dirty="0">
                <a:solidFill>
                  <a:schemeClr val="hlink"/>
                </a:solidFill>
                <a:sym typeface="Symbol" charset="0"/>
              </a:rPr>
              <a:t>&lt;</a:t>
            </a:r>
            <a:r>
              <a:rPr lang="en-US" sz="2400" dirty="0" smtClean="0">
                <a:solidFill>
                  <a:schemeClr val="hlink"/>
                </a:solidFill>
                <a:sym typeface="Symbol" charset="0"/>
              </a:rPr>
              <a:t> </a:t>
            </a:r>
            <a:r>
              <a:rPr lang="en-US" sz="2400" dirty="0">
                <a:solidFill>
                  <a:schemeClr val="hlink"/>
                </a:solidFill>
                <a:sym typeface="Symbol" charset="0"/>
              </a:rPr>
              <a:t>0</a:t>
            </a:r>
            <a:endParaRPr lang="en-US" sz="4400" dirty="0">
              <a:solidFill>
                <a:schemeClr val="hlink"/>
              </a:solidFill>
              <a:latin typeface="Times" charset="0"/>
              <a:sym typeface="Symbol" charset="0"/>
            </a:endParaRPr>
          </a:p>
        </p:txBody>
      </p:sp>
      <p:sp>
        <p:nvSpPr>
          <p:cNvPr id="10269" name="Rectangle 29"/>
          <p:cNvSpPr>
            <a:spLocks noChangeArrowheads="1"/>
          </p:cNvSpPr>
          <p:nvPr/>
        </p:nvSpPr>
        <p:spPr bwMode="auto">
          <a:xfrm>
            <a:off x="4862513" y="5341753"/>
            <a:ext cx="287570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hlink"/>
                </a:solidFill>
                <a:sym typeface="Symbol" charset="0"/>
              </a:rPr>
              <a:t>T</a:t>
            </a:r>
            <a:r>
              <a:rPr lang="en-US" sz="2400" dirty="0" err="1" smtClean="0">
                <a:solidFill>
                  <a:schemeClr val="hlink"/>
                </a:solidFill>
                <a:sym typeface="Symbol" charset="0"/>
              </a:rPr>
              <a:t>S</a:t>
            </a:r>
            <a:r>
              <a:rPr lang="en-US" sz="2400" baseline="-25000" dirty="0" err="1" smtClean="0">
                <a:solidFill>
                  <a:schemeClr val="hlink"/>
                </a:solidFill>
                <a:sym typeface="Symbol" charset="0"/>
              </a:rPr>
              <a:t>hydrophobic</a:t>
            </a:r>
            <a:r>
              <a:rPr lang="en-US" sz="2400" baseline="-25000" dirty="0" smtClean="0">
                <a:solidFill>
                  <a:schemeClr val="hlink"/>
                </a:solidFill>
                <a:sym typeface="Symbol" charset="0"/>
              </a:rPr>
              <a:t> effect</a:t>
            </a:r>
            <a:r>
              <a:rPr lang="en-US" sz="2400" dirty="0" smtClean="0">
                <a:solidFill>
                  <a:schemeClr val="hlink"/>
                </a:solidFill>
                <a:sym typeface="Symbol" charset="0"/>
              </a:rPr>
              <a:t>&gt; </a:t>
            </a:r>
            <a:r>
              <a:rPr lang="en-US" sz="2400" dirty="0">
                <a:solidFill>
                  <a:schemeClr val="hlink"/>
                </a:solidFill>
                <a:sym typeface="Symbol" charset="0"/>
              </a:rPr>
              <a:t>0</a:t>
            </a:r>
            <a:endParaRPr lang="en-US" dirty="0">
              <a:solidFill>
                <a:schemeClr val="hlink"/>
              </a:solidFill>
              <a:sym typeface="Symbol" charset="0"/>
            </a:endParaRPr>
          </a:p>
        </p:txBody>
      </p:sp>
      <p:sp>
        <p:nvSpPr>
          <p:cNvPr id="10270" name="Oval 30"/>
          <p:cNvSpPr>
            <a:spLocks noChangeArrowheads="1"/>
          </p:cNvSpPr>
          <p:nvPr/>
        </p:nvSpPr>
        <p:spPr bwMode="auto">
          <a:xfrm>
            <a:off x="3810000" y="3185928"/>
            <a:ext cx="838200" cy="8382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1" name="Line 31"/>
          <p:cNvSpPr>
            <a:spLocks noChangeShapeType="1"/>
          </p:cNvSpPr>
          <p:nvPr/>
        </p:nvSpPr>
        <p:spPr bwMode="auto">
          <a:xfrm flipH="1">
            <a:off x="2362200" y="3871728"/>
            <a:ext cx="1524000" cy="685800"/>
          </a:xfrm>
          <a:prstGeom prst="line">
            <a:avLst/>
          </a:prstGeom>
          <a:noFill/>
          <a:ln w="9525">
            <a:solidFill>
              <a:srgbClr val="ED1C2A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2" name="Rectangle 32"/>
          <p:cNvSpPr>
            <a:spLocks noChangeArrowheads="1"/>
          </p:cNvSpPr>
          <p:nvPr/>
        </p:nvSpPr>
        <p:spPr bwMode="auto">
          <a:xfrm>
            <a:off x="2663825" y="4044766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0273" name="Oval 33"/>
          <p:cNvSpPr>
            <a:spLocks noChangeArrowheads="1"/>
          </p:cNvSpPr>
          <p:nvPr/>
        </p:nvSpPr>
        <p:spPr bwMode="auto">
          <a:xfrm>
            <a:off x="4953000" y="3109728"/>
            <a:ext cx="1219200" cy="990600"/>
          </a:xfrm>
          <a:prstGeom prst="ellips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4" name="Line 34"/>
          <p:cNvSpPr>
            <a:spLocks noChangeShapeType="1"/>
          </p:cNvSpPr>
          <p:nvPr/>
        </p:nvSpPr>
        <p:spPr bwMode="auto">
          <a:xfrm>
            <a:off x="5638800" y="4100328"/>
            <a:ext cx="228600" cy="6858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40791" y="394705"/>
            <a:ext cx="58811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What happens in protein folding?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40685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562100"/>
            <a:ext cx="8293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85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4f04-08.jpg                                                   0000728Dprojects                       B63F1671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38" y="0"/>
            <a:ext cx="3648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9944" y="713837"/>
            <a:ext cx="5410200" cy="5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800" dirty="0">
                <a:cs typeface="Calibri"/>
              </a:rPr>
              <a:t>Ligand binding is driven by the </a:t>
            </a:r>
            <a:r>
              <a:rPr lang="en-GB" sz="2800" b="1" dirty="0">
                <a:cs typeface="Calibri"/>
              </a:rPr>
              <a:t>hydrophobic effect </a:t>
            </a:r>
            <a:r>
              <a:rPr lang="en-GB" sz="2800" dirty="0">
                <a:cs typeface="Calibri"/>
              </a:rPr>
              <a:t>and </a:t>
            </a:r>
            <a:r>
              <a:rPr lang="en-GB" sz="2800" b="1" dirty="0">
                <a:cs typeface="Calibri"/>
              </a:rPr>
              <a:t>van der Waals interactions</a:t>
            </a:r>
            <a:r>
              <a:rPr lang="en-GB" sz="2800" dirty="0">
                <a:cs typeface="Calibri"/>
              </a:rPr>
              <a:t>, whereas electrostatic interactions </a:t>
            </a:r>
            <a:r>
              <a:rPr lang="en-GB" sz="2800" dirty="0" smtClean="0">
                <a:cs typeface="Calibri"/>
              </a:rPr>
              <a:t>make them specific</a:t>
            </a:r>
            <a:endParaRPr lang="en-GB" sz="2800" dirty="0" smtClean="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GB" sz="2800" dirty="0" smtClean="0">
                <a:latin typeface="Calibri"/>
                <a:cs typeface="Calibri"/>
              </a:rPr>
              <a:t>PPI interfaces tend to be more hydrophobic than </a:t>
            </a:r>
            <a:r>
              <a:rPr lang="en-GB" sz="2800" dirty="0" smtClean="0">
                <a:latin typeface="Calibri"/>
                <a:cs typeface="Calibri"/>
              </a:rPr>
              <a:t>surfaces </a:t>
            </a:r>
            <a:r>
              <a:rPr lang="en-GB" sz="2800" dirty="0" smtClean="0">
                <a:latin typeface="Calibri"/>
                <a:cs typeface="Calibri"/>
              </a:rPr>
              <a:t>that do not participate in the binding</a:t>
            </a:r>
          </a:p>
          <a:p>
            <a:pPr marL="342900" indent="-342900">
              <a:buFont typeface="Arial"/>
              <a:buChar char="•"/>
            </a:pPr>
            <a:r>
              <a:rPr lang="en-GB" sz="2800" dirty="0" smtClean="0">
                <a:latin typeface="Calibri"/>
                <a:cs typeface="Calibri"/>
              </a:rPr>
              <a:t>Studies on enzymes demonstrate the importance of the hydrophobic effect also in binding non-protein substrates</a:t>
            </a:r>
            <a:endParaRPr lang="en-GB"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0807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ligand binding site (BS)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binding site-ligand match is based on: </a:t>
            </a:r>
            <a:r>
              <a:rPr lang="en-US" b="1" dirty="0" smtClean="0">
                <a:solidFill>
                  <a:srgbClr val="FF0000"/>
                </a:solidFill>
              </a:rPr>
              <a:t>geometry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FF0000"/>
                </a:solidFill>
              </a:rPr>
              <a:t>electrostatics</a:t>
            </a:r>
          </a:p>
          <a:p>
            <a:r>
              <a:rPr lang="en-US" dirty="0" smtClean="0"/>
              <a:t>Geometry alone is insufficient to </a:t>
            </a:r>
            <a:r>
              <a:rPr lang="en-US" dirty="0" err="1" smtClean="0"/>
              <a:t>recognise</a:t>
            </a:r>
            <a:r>
              <a:rPr lang="en-US" dirty="0" smtClean="0"/>
              <a:t> the </a:t>
            </a:r>
            <a:r>
              <a:rPr lang="en-US" dirty="0" smtClean="0"/>
              <a:t>correct ligand</a:t>
            </a:r>
            <a:endParaRPr lang="en-US" dirty="0" smtClean="0"/>
          </a:p>
          <a:p>
            <a:r>
              <a:rPr lang="en-US" dirty="0" smtClean="0"/>
              <a:t>Geometric and electrostatic complementarity can be achieved using different BS architectures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13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Geometric complementarity</a:t>
            </a:r>
            <a:br>
              <a:rPr lang="en-US" dirty="0" smtClean="0"/>
            </a:br>
            <a:r>
              <a:rPr lang="en-US" sz="3100" dirty="0" smtClean="0"/>
              <a:t>small molecules: small and deep depressions</a:t>
            </a:r>
            <a:endParaRPr lang="en-US" sz="3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1" y="1498541"/>
            <a:ext cx="7690004" cy="521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74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593" y="1622323"/>
            <a:ext cx="5123152" cy="512315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00595" y="29145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Geometric complementarity</a:t>
            </a:r>
            <a:br>
              <a:rPr lang="en-US" dirty="0" smtClean="0"/>
            </a:br>
            <a:r>
              <a:rPr lang="en-US" sz="3100" dirty="0" smtClean="0"/>
              <a:t>peptide and protein BS: larger and flatter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315074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Geometric complementarity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geometrical match </a:t>
            </a:r>
            <a:r>
              <a:rPr lang="en-US" dirty="0" err="1" smtClean="0"/>
              <a:t>optimises</a:t>
            </a:r>
            <a:r>
              <a:rPr lang="en-US" dirty="0" smtClean="0"/>
              <a:t> all non-covalent interactions that mediate the binding</a:t>
            </a:r>
          </a:p>
          <a:p>
            <a:r>
              <a:rPr lang="en-US" dirty="0" smtClean="0"/>
              <a:t>Short range and Van der Waals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71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Electrostatic complementarity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ligand carries an electric charge </a:t>
            </a:r>
            <a:r>
              <a:rPr lang="en-US" dirty="0" smtClean="0">
                <a:sym typeface="Wingdings"/>
              </a:rPr>
              <a:t> The BS tends to contain the opposite charge</a:t>
            </a:r>
          </a:p>
          <a:p>
            <a:r>
              <a:rPr lang="en-US" dirty="0" smtClean="0">
                <a:sym typeface="Wingdings"/>
              </a:rPr>
              <a:t>Electrostatic match increases binding </a:t>
            </a:r>
            <a:r>
              <a:rPr lang="en-US" b="1" dirty="0" smtClean="0">
                <a:sym typeface="Wingdings"/>
              </a:rPr>
              <a:t>specificity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02357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4" y="17161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8011" y="10969"/>
            <a:ext cx="84566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000"/>
            <a:r>
              <a:rPr lang="en-US" sz="2400" b="1" dirty="0" smtClean="0">
                <a:solidFill>
                  <a:srgbClr val="FFFFFF"/>
                </a:solidFill>
              </a:rPr>
              <a:t>In </a:t>
            </a:r>
            <a:r>
              <a:rPr lang="en-US" sz="2400" b="1" dirty="0">
                <a:solidFill>
                  <a:srgbClr val="FFFFFF"/>
                </a:solidFill>
              </a:rPr>
              <a:t>an organism</a:t>
            </a:r>
            <a:r>
              <a:rPr lang="en-US" sz="2400" b="1" dirty="0" smtClean="0">
                <a:solidFill>
                  <a:srgbClr val="FFFFFF"/>
                </a:solidFill>
              </a:rPr>
              <a:t>, PPIs </a:t>
            </a:r>
            <a:r>
              <a:rPr lang="en-US" sz="2400" b="1" dirty="0">
                <a:solidFill>
                  <a:srgbClr val="FFFFFF"/>
                </a:solidFill>
              </a:rPr>
              <a:t>form a huge complex network known as an “</a:t>
            </a:r>
            <a:r>
              <a:rPr lang="en-US" sz="2400" b="1" dirty="0" err="1" smtClean="0">
                <a:solidFill>
                  <a:srgbClr val="FFFFFF"/>
                </a:solidFill>
              </a:rPr>
              <a:t>interactome</a:t>
            </a:r>
            <a:r>
              <a:rPr lang="en-US" sz="2400" b="1" dirty="0" smtClean="0">
                <a:solidFill>
                  <a:srgbClr val="FFFFFF"/>
                </a:solidFill>
              </a:rPr>
              <a:t>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7544" y="6387839"/>
            <a:ext cx="6550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Any deregulation leads to a disease state </a:t>
            </a:r>
            <a:r>
              <a:rPr lang="en-US" sz="2400" dirty="0" smtClean="0">
                <a:solidFill>
                  <a:srgbClr val="FFFFFF"/>
                </a:solidFill>
              </a:rPr>
              <a:t>or death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4708" y="2104827"/>
            <a:ext cx="23577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Nearly 650,000 interactions regulate human </a:t>
            </a:r>
            <a:r>
              <a:rPr lang="en-US" sz="2000" dirty="0" smtClean="0">
                <a:solidFill>
                  <a:srgbClr val="FFFFFF"/>
                </a:solidFill>
              </a:rPr>
              <a:t>life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5621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986" y="299785"/>
            <a:ext cx="8686800" cy="627899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A) Protein-ligand </a:t>
            </a:r>
            <a:r>
              <a:rPr lang="en-US" sz="2000" b="1" dirty="0" smtClean="0"/>
              <a:t>interactions</a:t>
            </a:r>
            <a:endParaRPr lang="en-GB" sz="2000" dirty="0"/>
          </a:p>
          <a:p>
            <a:pPr>
              <a:spcBef>
                <a:spcPts val="0"/>
              </a:spcBef>
            </a:pPr>
            <a:r>
              <a:rPr lang="en-US" sz="2000" dirty="0"/>
              <a:t>Principles of protein interactions and binding site properties </a:t>
            </a: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B) Protein-protein interactions (PPIs</a:t>
            </a:r>
            <a:r>
              <a:rPr lang="en-US" sz="2000" b="1" dirty="0" smtClean="0"/>
              <a:t>)</a:t>
            </a:r>
            <a:endParaRPr lang="en-GB" sz="2000" dirty="0"/>
          </a:p>
          <a:p>
            <a:pPr>
              <a:spcBef>
                <a:spcPts val="0"/>
              </a:spcBef>
            </a:pPr>
            <a:r>
              <a:rPr lang="en-US" sz="2000" dirty="0"/>
              <a:t>Resources (databases) and tools to study PPIs</a:t>
            </a:r>
            <a:endParaRPr lang="en-GB" sz="2000" dirty="0"/>
          </a:p>
          <a:p>
            <a:pPr>
              <a:spcBef>
                <a:spcPts val="0"/>
              </a:spcBef>
            </a:pPr>
            <a:r>
              <a:rPr lang="en-US" sz="2000" dirty="0"/>
              <a:t>Protein-protein docking </a:t>
            </a: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	1. General principles (lecture)</a:t>
            </a: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	2. </a:t>
            </a:r>
            <a:r>
              <a:rPr lang="en-US" sz="2000" dirty="0" err="1"/>
              <a:t>ClusPro</a:t>
            </a: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	3. Chimera</a:t>
            </a: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	4. </a:t>
            </a:r>
            <a:r>
              <a:rPr lang="en-US" sz="2000" dirty="0" err="1"/>
              <a:t>ClusPro</a:t>
            </a:r>
            <a:r>
              <a:rPr lang="en-US" sz="2000" dirty="0"/>
              <a:t> results analysis</a:t>
            </a: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C) Protein-small molecule </a:t>
            </a:r>
            <a:r>
              <a:rPr lang="en-US" sz="2000" b="1" dirty="0" smtClean="0"/>
              <a:t>interactions</a:t>
            </a:r>
            <a:endParaRPr lang="en-GB" sz="2000" dirty="0"/>
          </a:p>
          <a:p>
            <a:pPr>
              <a:spcBef>
                <a:spcPts val="0"/>
              </a:spcBef>
            </a:pPr>
            <a:r>
              <a:rPr lang="en-US" sz="2000" dirty="0"/>
              <a:t>Drugs and drug targets</a:t>
            </a:r>
            <a:endParaRPr lang="en-GB" sz="2000" dirty="0"/>
          </a:p>
          <a:p>
            <a:pPr>
              <a:spcBef>
                <a:spcPts val="0"/>
              </a:spcBef>
            </a:pPr>
            <a:r>
              <a:rPr lang="en-US" sz="2000" dirty="0"/>
              <a:t>Principles of drug design </a:t>
            </a:r>
            <a:endParaRPr lang="en-GB" sz="2000" dirty="0"/>
          </a:p>
          <a:p>
            <a:pPr>
              <a:spcBef>
                <a:spcPts val="0"/>
              </a:spcBef>
            </a:pPr>
            <a:r>
              <a:rPr lang="en-US" sz="2000" dirty="0"/>
              <a:t>Principles of drug target prediction and drug repositioning</a:t>
            </a:r>
            <a:endParaRPr lang="en-GB" sz="2000" dirty="0"/>
          </a:p>
          <a:p>
            <a:pPr>
              <a:spcBef>
                <a:spcPts val="0"/>
              </a:spcBef>
            </a:pPr>
            <a:r>
              <a:rPr lang="en-US" sz="2000" dirty="0"/>
              <a:t>Resources (databases) and tools to study protein-small molecule interactions</a:t>
            </a:r>
            <a:endParaRPr lang="en-GB" sz="2000" dirty="0"/>
          </a:p>
          <a:p>
            <a:pPr>
              <a:spcBef>
                <a:spcPts val="0"/>
              </a:spcBef>
            </a:pPr>
            <a:r>
              <a:rPr lang="en-US" sz="2000" dirty="0"/>
              <a:t>Protein-small molecule docking </a:t>
            </a: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	1. General principles (lecture)</a:t>
            </a: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	2. </a:t>
            </a:r>
            <a:r>
              <a:rPr lang="en-US" sz="2000" dirty="0" err="1"/>
              <a:t>Autodock</a:t>
            </a:r>
            <a:r>
              <a:rPr lang="en-US" sz="2000" dirty="0"/>
              <a:t> VINA</a:t>
            </a: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	3. Virtual screening</a:t>
            </a: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5971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PPIs are at the basis of key cellular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Signal transduction/communication</a:t>
            </a:r>
          </a:p>
          <a:p>
            <a:r>
              <a:rPr lang="en-US" dirty="0" smtClean="0"/>
              <a:t>Enzyme-mediated catalysis</a:t>
            </a:r>
          </a:p>
          <a:p>
            <a:r>
              <a:rPr lang="en-US" dirty="0" smtClean="0"/>
              <a:t>Immune response</a:t>
            </a:r>
          </a:p>
          <a:p>
            <a:r>
              <a:rPr lang="en-US" dirty="0" smtClean="0"/>
              <a:t>Cellular division</a:t>
            </a:r>
          </a:p>
          <a:p>
            <a:r>
              <a:rPr lang="en-US" dirty="0" smtClean="0"/>
              <a:t>Programmed cell death</a:t>
            </a:r>
          </a:p>
          <a:p>
            <a:r>
              <a:rPr lang="en-US" dirty="0" smtClean="0"/>
              <a:t>Cell-cell recognition</a:t>
            </a:r>
          </a:p>
          <a:p>
            <a:r>
              <a:rPr lang="en-US" dirty="0" smtClean="0"/>
              <a:t>Viral action</a:t>
            </a:r>
          </a:p>
          <a:p>
            <a:r>
              <a:rPr lang="en-US" dirty="0" smtClean="0"/>
              <a:t>Metabolic and genetic regulatory networks</a:t>
            </a:r>
          </a:p>
        </p:txBody>
      </p:sp>
    </p:spTree>
    <p:extLst>
      <p:ext uri="{BB962C8B-B14F-4D97-AF65-F5344CB8AC3E}">
        <p14:creationId xmlns:p14="http://schemas.microsoft.com/office/powerpoint/2010/main" val="1300090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" y="32560"/>
            <a:ext cx="4443506" cy="68133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1201" y="2234256"/>
            <a:ext cx="4527496" cy="20313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Reductionist biology – molecular viewpoint</a:t>
            </a:r>
          </a:p>
          <a:p>
            <a:pPr marL="252000" indent="-14040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Specific </a:t>
            </a:r>
            <a:r>
              <a:rPr lang="en-US" b="1" dirty="0">
                <a:solidFill>
                  <a:srgbClr val="FF0000"/>
                </a:solidFill>
              </a:rPr>
              <a:t>molecule(s)</a:t>
            </a:r>
            <a:r>
              <a:rPr lang="en-US" dirty="0"/>
              <a:t> of interest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Experiments </a:t>
            </a:r>
            <a:r>
              <a:rPr lang="en-US" dirty="0"/>
              <a:t>to determine interaction </a:t>
            </a:r>
            <a:r>
              <a:rPr lang="en-US" dirty="0" smtClean="0"/>
              <a:t>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interaction partners and modes of </a:t>
            </a:r>
            <a:r>
              <a:rPr lang="en-US" dirty="0" smtClean="0"/>
              <a:t>interaction</a:t>
            </a:r>
            <a:endParaRPr lang="en-US" dirty="0"/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Analysis </a:t>
            </a:r>
            <a:r>
              <a:rPr lang="en-US" dirty="0"/>
              <a:t>of </a:t>
            </a:r>
            <a:r>
              <a:rPr lang="en-US" dirty="0" smtClean="0"/>
              <a:t>specific interaction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49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" y="32560"/>
            <a:ext cx="4443506" cy="68133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1201" y="2234256"/>
            <a:ext cx="4527496" cy="20313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Reductionist biology – molecular viewpoint</a:t>
            </a:r>
          </a:p>
          <a:p>
            <a:pPr marL="252000" indent="-14040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Specific </a:t>
            </a:r>
            <a:r>
              <a:rPr lang="en-US" b="1" dirty="0">
                <a:solidFill>
                  <a:srgbClr val="FF0000"/>
                </a:solidFill>
              </a:rPr>
              <a:t>molecule(s)</a:t>
            </a:r>
            <a:r>
              <a:rPr lang="en-US" dirty="0"/>
              <a:t> of interest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Experiments </a:t>
            </a:r>
            <a:r>
              <a:rPr lang="en-US" dirty="0"/>
              <a:t>to determine interaction </a:t>
            </a:r>
            <a:r>
              <a:rPr lang="en-US" dirty="0" smtClean="0"/>
              <a:t>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interaction partners and modes of </a:t>
            </a:r>
            <a:r>
              <a:rPr lang="en-US" dirty="0" smtClean="0"/>
              <a:t>interaction</a:t>
            </a:r>
            <a:endParaRPr lang="en-US" dirty="0"/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Analysis </a:t>
            </a:r>
            <a:r>
              <a:rPr lang="en-US" dirty="0"/>
              <a:t>of </a:t>
            </a:r>
            <a:r>
              <a:rPr lang="en-US" dirty="0" smtClean="0"/>
              <a:t>specific interaction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59796" y="280879"/>
            <a:ext cx="4572000" cy="1754327"/>
          </a:xfrm>
          <a:prstGeom prst="rect">
            <a:avLst/>
          </a:prstGeom>
          <a:ln>
            <a:solidFill>
              <a:srgbClr val="558ED5"/>
            </a:solidFill>
          </a:ln>
        </p:spPr>
        <p:txBody>
          <a:bodyPr>
            <a:spAutoFit/>
          </a:bodyPr>
          <a:lstStyle/>
          <a:p>
            <a:r>
              <a:rPr lang="en-US" b="1" dirty="0" smtClean="0"/>
              <a:t>Protein networks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Identification </a:t>
            </a:r>
            <a:r>
              <a:rPr lang="en-US" dirty="0"/>
              <a:t>of </a:t>
            </a:r>
            <a:r>
              <a:rPr lang="en-US" b="1" dirty="0">
                <a:solidFill>
                  <a:srgbClr val="FF0000"/>
                </a:solidFill>
              </a:rPr>
              <a:t>functional modules </a:t>
            </a:r>
            <a:r>
              <a:rPr lang="en-US" dirty="0"/>
              <a:t>(set of proteins highly connected to each other</a:t>
            </a:r>
            <a:r>
              <a:rPr lang="en-US" dirty="0" smtClean="0"/>
              <a:t>)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Hubs</a:t>
            </a:r>
            <a:r>
              <a:rPr lang="en-US" dirty="0"/>
              <a:t>, singletons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Networks' analysis -&gt; biological hypotheses</a:t>
            </a:r>
            <a:endParaRPr lang="en-US" dirty="0"/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new interactions</a:t>
            </a:r>
          </a:p>
        </p:txBody>
      </p:sp>
    </p:spTree>
    <p:extLst>
      <p:ext uri="{BB962C8B-B14F-4D97-AF65-F5344CB8AC3E}">
        <p14:creationId xmlns:p14="http://schemas.microsoft.com/office/powerpoint/2010/main" val="266823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" y="32560"/>
            <a:ext cx="4443506" cy="68133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1201" y="2234256"/>
            <a:ext cx="4527496" cy="20313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Reductionist biology – molecular viewpoint</a:t>
            </a:r>
          </a:p>
          <a:p>
            <a:pPr marL="252000" indent="-14040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Specific </a:t>
            </a:r>
            <a:r>
              <a:rPr lang="en-US" b="1" dirty="0">
                <a:solidFill>
                  <a:srgbClr val="FF0000"/>
                </a:solidFill>
              </a:rPr>
              <a:t>molecule(s)</a:t>
            </a:r>
            <a:r>
              <a:rPr lang="en-US" dirty="0"/>
              <a:t> of interest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Experiments </a:t>
            </a:r>
            <a:r>
              <a:rPr lang="en-US" dirty="0"/>
              <a:t>to determine interaction </a:t>
            </a:r>
            <a:r>
              <a:rPr lang="en-US" dirty="0" smtClean="0"/>
              <a:t>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interaction partners and modes of </a:t>
            </a:r>
            <a:r>
              <a:rPr lang="en-US" dirty="0" smtClean="0"/>
              <a:t>interaction</a:t>
            </a:r>
            <a:endParaRPr lang="en-US" dirty="0"/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Analysis </a:t>
            </a:r>
            <a:r>
              <a:rPr lang="en-US" dirty="0"/>
              <a:t>of </a:t>
            </a:r>
            <a:r>
              <a:rPr lang="en-US" dirty="0" smtClean="0"/>
              <a:t>specific interaction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26112" y="4488935"/>
            <a:ext cx="5252343" cy="1754327"/>
          </a:xfrm>
          <a:prstGeom prst="rect">
            <a:avLst/>
          </a:prstGeom>
          <a:ln>
            <a:solidFill>
              <a:srgbClr val="558ED5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Systems biology</a:t>
            </a:r>
          </a:p>
          <a:p>
            <a:pPr marL="252000" indent="-14040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Networks</a:t>
            </a:r>
            <a:r>
              <a:rPr lang="en-US" b="1" dirty="0">
                <a:solidFill>
                  <a:srgbClr val="FF0000"/>
                </a:solidFill>
              </a:rPr>
              <a:t>, pathways</a:t>
            </a:r>
            <a:r>
              <a:rPr lang="en-US" dirty="0"/>
              <a:t> implicated in a condition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Identify perturbed or deregulated systems</a:t>
            </a:r>
          </a:p>
          <a:p>
            <a:pPr marL="252000" indent="-140400">
              <a:buFont typeface="Arial"/>
              <a:buChar char="•"/>
            </a:pPr>
            <a:r>
              <a:rPr lang="en-US" dirty="0" err="1"/>
              <a:t>Modelling</a:t>
            </a:r>
            <a:r>
              <a:rPr lang="en-US" dirty="0"/>
              <a:t> of the system to infer </a:t>
            </a:r>
            <a:r>
              <a:rPr lang="en-US" dirty="0" smtClean="0"/>
              <a:t>to </a:t>
            </a:r>
            <a:r>
              <a:rPr lang="en-US" dirty="0"/>
              <a:t>signals and/or deregulation events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Experiments </a:t>
            </a:r>
            <a:r>
              <a:rPr lang="en-US" dirty="0"/>
              <a:t>to determine responses of the system</a:t>
            </a:r>
          </a:p>
        </p:txBody>
      </p:sp>
      <p:sp>
        <p:nvSpPr>
          <p:cNvPr id="7" name="Rectangle 6"/>
          <p:cNvSpPr/>
          <p:nvPr/>
        </p:nvSpPr>
        <p:spPr>
          <a:xfrm>
            <a:off x="4459796" y="280879"/>
            <a:ext cx="4572000" cy="1754327"/>
          </a:xfrm>
          <a:prstGeom prst="rect">
            <a:avLst/>
          </a:prstGeom>
          <a:ln>
            <a:solidFill>
              <a:srgbClr val="558ED5"/>
            </a:solidFill>
          </a:ln>
        </p:spPr>
        <p:txBody>
          <a:bodyPr>
            <a:spAutoFit/>
          </a:bodyPr>
          <a:lstStyle/>
          <a:p>
            <a:r>
              <a:rPr lang="en-US" b="1" dirty="0" smtClean="0"/>
              <a:t>Protein networks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Identification </a:t>
            </a:r>
            <a:r>
              <a:rPr lang="en-US" dirty="0"/>
              <a:t>of </a:t>
            </a:r>
            <a:r>
              <a:rPr lang="en-US" b="1" dirty="0">
                <a:solidFill>
                  <a:srgbClr val="FF0000"/>
                </a:solidFill>
              </a:rPr>
              <a:t>functional modules </a:t>
            </a:r>
            <a:r>
              <a:rPr lang="en-US" dirty="0"/>
              <a:t>(set of proteins highly connected to each other</a:t>
            </a:r>
            <a:r>
              <a:rPr lang="en-US" dirty="0" smtClean="0"/>
              <a:t>)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Hubs</a:t>
            </a:r>
            <a:r>
              <a:rPr lang="en-US" dirty="0"/>
              <a:t>, singletons</a:t>
            </a:r>
          </a:p>
          <a:p>
            <a:pPr marL="252000" indent="-140400">
              <a:buFont typeface="Arial"/>
              <a:buChar char="•"/>
            </a:pPr>
            <a:r>
              <a:rPr lang="en-US" dirty="0" smtClean="0"/>
              <a:t>Networks' analysis -&gt; biological hypotheses</a:t>
            </a:r>
            <a:endParaRPr lang="en-US" dirty="0"/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new interactions</a:t>
            </a:r>
          </a:p>
        </p:txBody>
      </p:sp>
    </p:spTree>
    <p:extLst>
      <p:ext uri="{BB962C8B-B14F-4D97-AF65-F5344CB8AC3E}">
        <p14:creationId xmlns:p14="http://schemas.microsoft.com/office/powerpoint/2010/main" val="65870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2997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The reductionist approach</a:t>
            </a:r>
            <a:endParaRPr lang="en-US" sz="3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6921"/>
            <a:ext cx="914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13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513"/>
            <a:ext cx="8229600" cy="1143000"/>
          </a:xfrm>
        </p:spPr>
        <p:txBody>
          <a:bodyPr/>
          <a:lstStyle/>
          <a:p>
            <a:r>
              <a:rPr lang="en-US" dirty="0" smtClean="0"/>
              <a:t>We can classify PPIs according to: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513"/>
            <a:ext cx="8229600" cy="4525963"/>
          </a:xfrm>
        </p:spPr>
        <p:txBody>
          <a:bodyPr/>
          <a:lstStyle/>
          <a:p>
            <a:r>
              <a:rPr lang="en-US" u="sng" dirty="0" smtClean="0"/>
              <a:t>Biological context</a:t>
            </a:r>
            <a:r>
              <a:rPr lang="en-US" dirty="0" smtClean="0"/>
              <a:t>: </a:t>
            </a:r>
            <a:r>
              <a:rPr lang="en-US" dirty="0" smtClean="0"/>
              <a:t>enzyme</a:t>
            </a:r>
            <a:r>
              <a:rPr lang="en-US" dirty="0" smtClean="0"/>
              <a:t>-substrate, antibody-antigen, receptor-hormone/neurotransmitter</a:t>
            </a:r>
          </a:p>
          <a:p>
            <a:r>
              <a:rPr lang="en-US" u="sng" dirty="0" smtClean="0"/>
              <a:t>Permanence of binding</a:t>
            </a:r>
            <a:r>
              <a:rPr lang="en-US" dirty="0" smtClean="0"/>
              <a:t>: permanent-obligate </a:t>
            </a:r>
            <a:r>
              <a:rPr lang="en-US" dirty="0" err="1" smtClean="0"/>
              <a:t>vs</a:t>
            </a:r>
            <a:r>
              <a:rPr lang="en-US" dirty="0" smtClean="0"/>
              <a:t> transient</a:t>
            </a:r>
          </a:p>
          <a:p>
            <a:r>
              <a:rPr lang="en-US" u="sng" dirty="0" smtClean="0"/>
              <a:t>Similarity of the binding partners</a:t>
            </a:r>
            <a:r>
              <a:rPr lang="en-US" dirty="0" smtClean="0"/>
              <a:t>: homo </a:t>
            </a:r>
            <a:r>
              <a:rPr lang="en-US" dirty="0" err="1" smtClean="0"/>
              <a:t>vs</a:t>
            </a:r>
            <a:r>
              <a:rPr lang="en-US" dirty="0" smtClean="0"/>
              <a:t> hetero</a:t>
            </a:r>
          </a:p>
          <a:p>
            <a:r>
              <a:rPr lang="en-US" u="sng" dirty="0" smtClean="0"/>
              <a:t>Number of binding partners</a:t>
            </a:r>
            <a:r>
              <a:rPr lang="en-US" dirty="0" smtClean="0"/>
              <a:t>: hub, non-hub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3867" y="6126163"/>
            <a:ext cx="7633495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Some of the above categories may partially overlap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83093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3" y="74713"/>
            <a:ext cx="8706012" cy="5423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1337" y="6469529"/>
            <a:ext cx="288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Perkins et al, Structure, 2010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3997" y="5543610"/>
            <a:ext cx="88156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Strong transient</a:t>
            </a:r>
            <a:r>
              <a:rPr lang="en-US" dirty="0" smtClean="0"/>
              <a:t>: This category includes </a:t>
            </a:r>
            <a:r>
              <a:rPr lang="en-US" dirty="0"/>
              <a:t>interactions that are triggered/</a:t>
            </a:r>
            <a:r>
              <a:rPr lang="en-US" dirty="0" err="1" smtClean="0"/>
              <a:t>stabilised</a:t>
            </a:r>
            <a:r>
              <a:rPr lang="en-US" dirty="0" smtClean="0"/>
              <a:t> by </a:t>
            </a:r>
            <a:r>
              <a:rPr lang="en-US" dirty="0"/>
              <a:t>an effector molecule or conformational </a:t>
            </a:r>
            <a:r>
              <a:rPr lang="en-US" dirty="0" smtClean="0"/>
              <a:t>change. An </a:t>
            </a:r>
            <a:r>
              <a:rPr lang="en-US" dirty="0"/>
              <a:t>example is given by the </a:t>
            </a:r>
            <a:r>
              <a:rPr lang="en-US" dirty="0" err="1"/>
              <a:t>Ras</a:t>
            </a:r>
            <a:r>
              <a:rPr lang="en-US" dirty="0"/>
              <a:t> proteins, </a:t>
            </a:r>
            <a:r>
              <a:rPr lang="en-US" dirty="0" smtClean="0"/>
              <a:t>which form </a:t>
            </a:r>
            <a:r>
              <a:rPr lang="en-US" dirty="0"/>
              <a:t>tight complexes with their partners </a:t>
            </a:r>
            <a:r>
              <a:rPr lang="en-US" dirty="0" smtClean="0"/>
              <a:t>when GTP</a:t>
            </a:r>
            <a:r>
              <a:rPr lang="en-US" dirty="0"/>
              <a:t>-bound and only weak complexes </a:t>
            </a:r>
            <a:r>
              <a:rPr lang="en-US" dirty="0" smtClean="0"/>
              <a:t>when GDP</a:t>
            </a:r>
            <a:r>
              <a:rPr lang="en-US" dirty="0"/>
              <a:t>-bound.</a:t>
            </a:r>
          </a:p>
        </p:txBody>
      </p:sp>
    </p:spTree>
    <p:extLst>
      <p:ext uri="{BB962C8B-B14F-4D97-AF65-F5344CB8AC3E}">
        <p14:creationId xmlns:p14="http://schemas.microsoft.com/office/powerpoint/2010/main" val="3785163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Transient </a:t>
            </a:r>
            <a:r>
              <a:rPr lang="en-US" dirty="0" err="1" smtClean="0">
                <a:solidFill>
                  <a:schemeClr val="bg1"/>
                </a:solidFill>
              </a:rPr>
              <a:t>vs</a:t>
            </a:r>
            <a:r>
              <a:rPr lang="en-US" dirty="0" smtClean="0">
                <a:solidFill>
                  <a:schemeClr val="bg1"/>
                </a:solidFill>
              </a:rPr>
              <a:t> Stable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9762" y="2121160"/>
            <a:ext cx="8399842" cy="390248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Transient (relatively weak)</a:t>
            </a:r>
          </a:p>
          <a:p>
            <a:pPr lvl="1"/>
            <a:r>
              <a:rPr lang="en-US" dirty="0" smtClean="0"/>
              <a:t>Brief and reversible interactions occurring in specific cellular contexts</a:t>
            </a:r>
          </a:p>
          <a:p>
            <a:r>
              <a:rPr lang="en-US" dirty="0" smtClean="0"/>
              <a:t>Stable (for a longer period of time)</a:t>
            </a:r>
          </a:p>
          <a:p>
            <a:pPr lvl="1"/>
            <a:r>
              <a:rPr lang="en-US" dirty="0" smtClean="0"/>
              <a:t>Proteins take part </a:t>
            </a:r>
            <a:r>
              <a:rPr lang="en-US" dirty="0"/>
              <a:t>of permanent complexes as subunits, in order to carry out structural or functional </a:t>
            </a:r>
            <a:r>
              <a:rPr lang="en-US" dirty="0" smtClean="0"/>
              <a:t>roles</a:t>
            </a:r>
          </a:p>
          <a:p>
            <a:pPr lvl="1"/>
            <a:r>
              <a:rPr lang="en-US" dirty="0" smtClean="0"/>
              <a:t>Vocabulary: </a:t>
            </a:r>
            <a:r>
              <a:rPr lang="en-US" dirty="0"/>
              <a:t>p</a:t>
            </a:r>
            <a:r>
              <a:rPr lang="en-US" dirty="0" smtClean="0"/>
              <a:t>ermanent</a:t>
            </a:r>
            <a:r>
              <a:rPr lang="en-US" dirty="0"/>
              <a:t>, obligate, </a:t>
            </a:r>
            <a:r>
              <a:rPr lang="en-US" dirty="0" err="1"/>
              <a:t>oligomeric</a:t>
            </a:r>
            <a:r>
              <a:rPr lang="en-US" dirty="0"/>
              <a:t>, tight, more </a:t>
            </a:r>
            <a:r>
              <a:rPr lang="en-US" dirty="0" smtClean="0"/>
              <a:t>stable</a:t>
            </a:r>
            <a:endParaRPr lang="en-US" b="1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928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Transient interactions </a:t>
            </a:r>
          </a:p>
          <a:p>
            <a:pPr lvl="1"/>
            <a:r>
              <a:rPr lang="en-US" dirty="0" smtClean="0"/>
              <a:t>Interactions mediated by short linear motifs</a:t>
            </a:r>
          </a:p>
          <a:p>
            <a:pPr lvl="1"/>
            <a:r>
              <a:rPr lang="en-US" dirty="0" smtClean="0"/>
              <a:t>Interactions mediated by PTMs</a:t>
            </a:r>
          </a:p>
          <a:p>
            <a:pPr lvl="1"/>
            <a:r>
              <a:rPr lang="en-US" dirty="0" smtClean="0"/>
              <a:t>Disorder-to-order transitions</a:t>
            </a:r>
          </a:p>
          <a:p>
            <a:pPr lvl="1"/>
            <a:r>
              <a:rPr lang="en-US" dirty="0" smtClean="0"/>
              <a:t>Proteins involved in </a:t>
            </a:r>
            <a:r>
              <a:rPr lang="en-US" dirty="0" err="1" smtClean="0"/>
              <a:t>signalling</a:t>
            </a:r>
            <a:r>
              <a:rPr lang="en-US" dirty="0" smtClean="0"/>
              <a:t> cascades</a:t>
            </a:r>
          </a:p>
          <a:p>
            <a:r>
              <a:rPr lang="en-US" dirty="0" smtClean="0"/>
              <a:t>Stable interactions</a:t>
            </a:r>
          </a:p>
          <a:p>
            <a:pPr lvl="1"/>
            <a:r>
              <a:rPr lang="en-US" dirty="0" smtClean="0"/>
              <a:t>Homo-</a:t>
            </a:r>
            <a:r>
              <a:rPr lang="en-US" dirty="0" err="1" smtClean="0"/>
              <a:t>oligomeric</a:t>
            </a:r>
            <a:r>
              <a:rPr lang="en-US" dirty="0" smtClean="0"/>
              <a:t> or hetero-</a:t>
            </a:r>
            <a:r>
              <a:rPr lang="en-US" dirty="0" err="1" smtClean="0"/>
              <a:t>oligomeric</a:t>
            </a:r>
            <a:r>
              <a:rPr lang="en-US" dirty="0" smtClean="0"/>
              <a:t> complexes</a:t>
            </a:r>
          </a:p>
          <a:p>
            <a:pPr lvl="1"/>
            <a:r>
              <a:rPr lang="en-US" dirty="0" smtClean="0"/>
              <a:t>Interactions mediated by PTMs</a:t>
            </a:r>
          </a:p>
          <a:p>
            <a:pPr lvl="1"/>
            <a:r>
              <a:rPr lang="en-US" dirty="0"/>
              <a:t>enzyme-</a:t>
            </a:r>
            <a:r>
              <a:rPr lang="en-US" dirty="0" smtClean="0"/>
              <a:t>inhibitor</a:t>
            </a:r>
          </a:p>
          <a:p>
            <a:pPr lvl="1"/>
            <a:r>
              <a:rPr lang="en-US" dirty="0"/>
              <a:t>antibody-</a:t>
            </a:r>
            <a:r>
              <a:rPr lang="en-US" dirty="0" smtClean="0"/>
              <a:t>antigen</a:t>
            </a:r>
          </a:p>
          <a:p>
            <a:pPr lvl="1"/>
            <a:r>
              <a:rPr lang="en-US" dirty="0"/>
              <a:t>domain-</a:t>
            </a:r>
            <a:r>
              <a:rPr lang="en-US" dirty="0" smtClean="0"/>
              <a:t>domain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omain-peptide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Examples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00601" y="6474469"/>
            <a:ext cx="2884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Perkins </a:t>
            </a:r>
            <a:r>
              <a:rPr lang="en-US" dirty="0"/>
              <a:t>et al, Structure, </a:t>
            </a:r>
            <a:r>
              <a:rPr lang="en-US" dirty="0" smtClean="0"/>
              <a:t>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832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The ability of proteins to form </a:t>
            </a:r>
            <a:r>
              <a:rPr lang="en-US" b="1" dirty="0" smtClean="0"/>
              <a:t>biologically active complexes </a:t>
            </a:r>
            <a:r>
              <a:rPr lang="en-US" dirty="0" smtClean="0"/>
              <a:t>depends on the properties of their binding surfaces: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Size</a:t>
            </a:r>
          </a:p>
          <a:p>
            <a:r>
              <a:rPr lang="en-US" dirty="0" smtClean="0"/>
              <a:t>Geometric compatibility</a:t>
            </a:r>
          </a:p>
          <a:p>
            <a:r>
              <a:rPr lang="en-US" dirty="0" smtClean="0"/>
              <a:t>Chemical composition</a:t>
            </a:r>
          </a:p>
          <a:p>
            <a:r>
              <a:rPr lang="en-US" dirty="0" smtClean="0"/>
              <a:t>Polarity</a:t>
            </a:r>
          </a:p>
          <a:p>
            <a:r>
              <a:rPr lang="en-US" dirty="0" smtClean="0"/>
              <a:t>Atom packing efficiency</a:t>
            </a:r>
          </a:p>
          <a:p>
            <a:r>
              <a:rPr lang="en-US" dirty="0" smtClean="0"/>
              <a:t>Hydrogen bond or salt bridge frequency</a:t>
            </a:r>
          </a:p>
          <a:p>
            <a:r>
              <a:rPr lang="en-US" dirty="0" smtClean="0"/>
              <a:t>Number of buried water molecules</a:t>
            </a:r>
          </a:p>
          <a:p>
            <a:r>
              <a:rPr lang="en-US" dirty="0" smtClean="0"/>
              <a:t>Interaction energy</a:t>
            </a:r>
          </a:p>
          <a:p>
            <a:r>
              <a:rPr lang="en-US" dirty="0" smtClean="0"/>
              <a:t>Residues conservation</a:t>
            </a:r>
          </a:p>
          <a:p>
            <a:r>
              <a:rPr lang="en-US" dirty="0" smtClean="0"/>
              <a:t>Types of secondary structures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Structure-function relationships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3100" dirty="0" smtClean="0">
                <a:solidFill>
                  <a:schemeClr val="bg1"/>
                </a:solidFill>
              </a:rPr>
              <a:t>Protein-protein interface</a:t>
            </a:r>
            <a:endParaRPr 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070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Protein-ligand interactions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98701"/>
            <a:ext cx="8229600" cy="1780989"/>
          </a:xfrm>
        </p:spPr>
        <p:txBody>
          <a:bodyPr/>
          <a:lstStyle/>
          <a:p>
            <a:r>
              <a:rPr lang="en-US" dirty="0" smtClean="0"/>
              <a:t>elemental ions</a:t>
            </a:r>
          </a:p>
          <a:p>
            <a:r>
              <a:rPr lang="en-US" dirty="0" smtClean="0"/>
              <a:t>small organic molecules (~600 Da or less)</a:t>
            </a:r>
          </a:p>
          <a:p>
            <a:r>
              <a:rPr lang="en-US" dirty="0" smtClean="0"/>
              <a:t>macromolecules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0930" y="1759442"/>
            <a:ext cx="787587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Protein functions are based on the capability of proteins to bind a certain ligand (or more)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45037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area of PPI interfaces is large (1000 to 4000 Å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 </a:t>
            </a:r>
          </a:p>
          <a:p>
            <a:r>
              <a:rPr lang="en-US" sz="2400" b="1" dirty="0" smtClean="0"/>
              <a:t>Standard-sized </a:t>
            </a:r>
            <a:r>
              <a:rPr lang="en-US" sz="2400" dirty="0" smtClean="0"/>
              <a:t>interfaces are 1200 to 2000 Å</a:t>
            </a:r>
            <a:r>
              <a:rPr lang="en-US" sz="2400" baseline="30000" dirty="0" smtClean="0"/>
              <a:t>2</a:t>
            </a:r>
            <a:endParaRPr lang="en-US" sz="2400" dirty="0" smtClean="0"/>
          </a:p>
          <a:p>
            <a:r>
              <a:rPr lang="en-US" sz="2400" b="1" dirty="0" smtClean="0"/>
              <a:t>Short-lived and low-stability complexes </a:t>
            </a:r>
            <a:r>
              <a:rPr lang="en-US" sz="2400" dirty="0" smtClean="0"/>
              <a:t>-&gt; smaller interfaces (1150–1200 Å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 </a:t>
            </a:r>
          </a:p>
          <a:p>
            <a:r>
              <a:rPr lang="en-US" sz="2400" b="1" dirty="0" smtClean="0"/>
              <a:t>large surfaces </a:t>
            </a:r>
            <a:r>
              <a:rPr lang="en-US" sz="2400" dirty="0" smtClean="0"/>
              <a:t>(2000 to 4600 Å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 -&gt;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00" dirty="0" smtClean="0"/>
              <a:t>proteases and particular inhibitors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00" dirty="0" smtClean="0"/>
              <a:t>G-proteins and other components of the signal transduction system </a:t>
            </a:r>
          </a:p>
          <a:p>
            <a:r>
              <a:rPr lang="en-US" sz="2400" b="1" dirty="0" smtClean="0"/>
              <a:t>Protein-small molecule interaction </a:t>
            </a:r>
            <a:r>
              <a:rPr lang="en-US" sz="2400" dirty="0" smtClean="0"/>
              <a:t>surfaces have an area of 300 to 1000 Å2. </a:t>
            </a:r>
          </a:p>
          <a:p>
            <a:endParaRPr lang="en-US" baseline="30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PPI surface size</a:t>
            </a:r>
            <a:endParaRPr 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99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shape </a:t>
            </a:r>
            <a:r>
              <a:rPr lang="en-US" sz="2400" b="1" dirty="0" smtClean="0">
                <a:solidFill>
                  <a:srgbClr val="FF0000"/>
                </a:solidFill>
              </a:rPr>
              <a:t>flatter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than that of other protein-ligand interfaces</a:t>
            </a:r>
          </a:p>
          <a:p>
            <a:r>
              <a:rPr lang="en-US" sz="2400" dirty="0" smtClean="0"/>
              <a:t>lack the grooves and pockets that are present at the surfaces of proteins that bind to small molecules</a:t>
            </a:r>
          </a:p>
          <a:p>
            <a:r>
              <a:rPr lang="en-US" sz="2400" dirty="0" smtClean="0"/>
              <a:t>generally </a:t>
            </a:r>
            <a:r>
              <a:rPr lang="en-US" sz="2400" b="1" dirty="0" smtClean="0">
                <a:solidFill>
                  <a:srgbClr val="FF0000"/>
                </a:solidFill>
              </a:rPr>
              <a:t>hydrophobic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in nature</a:t>
            </a:r>
          </a:p>
          <a:p>
            <a:r>
              <a:rPr lang="en-US" sz="2400" dirty="0" smtClean="0"/>
              <a:t>Tighter atom packing</a:t>
            </a:r>
          </a:p>
          <a:p>
            <a:r>
              <a:rPr lang="en-US" sz="2400" dirty="0" smtClean="0"/>
              <a:t>Lower polarity</a:t>
            </a:r>
          </a:p>
          <a:p>
            <a:r>
              <a:rPr lang="en-US" sz="2400" dirty="0" smtClean="0"/>
              <a:t>Higher conservation (especially at the center of the interface)</a:t>
            </a:r>
          </a:p>
          <a:p>
            <a:endParaRPr lang="en-US" baseline="30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Other PPI surface features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3100" dirty="0" smtClean="0">
                <a:solidFill>
                  <a:schemeClr val="bg1"/>
                </a:solidFill>
              </a:rPr>
              <a:t>(compared to non-binding protein surfaces)</a:t>
            </a:r>
            <a:endParaRPr 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614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Some more facts about PPIs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580918"/>
            <a:ext cx="90198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NB: C</a:t>
            </a:r>
            <a:r>
              <a:rPr lang="en-US" sz="2400" dirty="0" smtClean="0"/>
              <a:t>ommon </a:t>
            </a:r>
            <a:r>
              <a:rPr lang="en-US" sz="2400" dirty="0" smtClean="0"/>
              <a:t>characteristics can only be ascribed to subgroups of interfaces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NB: Transient interfaces </a:t>
            </a:r>
            <a:r>
              <a:rPr lang="en-US" sz="2400" dirty="0" smtClean="0"/>
              <a:t>differ from stable interfaces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Stable interfaces: less planar, more hydrophobic, better geometric and electrostatic complementarity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err="1" smtClean="0"/>
              <a:t>Homodimeric</a:t>
            </a:r>
            <a:r>
              <a:rPr lang="en-US" sz="2400" dirty="0" smtClean="0"/>
              <a:t> interfaces resemble protein cores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err="1" smtClean="0"/>
              <a:t>Heterodimeric</a:t>
            </a:r>
            <a:r>
              <a:rPr lang="en-US" sz="2400" dirty="0" smtClean="0"/>
              <a:t> interfaces are more like regular (i.e. non-binding) surfaces</a:t>
            </a:r>
          </a:p>
        </p:txBody>
      </p:sp>
    </p:spTree>
    <p:extLst>
      <p:ext uri="{BB962C8B-B14F-4D97-AF65-F5344CB8AC3E}">
        <p14:creationId xmlns:p14="http://schemas.microsoft.com/office/powerpoint/2010/main" val="3600885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Conferred by electrostatic interactions</a:t>
            </a:r>
          </a:p>
          <a:p>
            <a:r>
              <a:rPr lang="en-US" dirty="0" smtClean="0"/>
              <a:t>Electrostatic interactions prevent </a:t>
            </a:r>
            <a:r>
              <a:rPr lang="en-US" dirty="0" smtClean="0"/>
              <a:t>aggregation (mediated by non-polar interactions)</a:t>
            </a:r>
          </a:p>
          <a:p>
            <a:r>
              <a:rPr lang="en-US" dirty="0" err="1" smtClean="0"/>
              <a:t>Arg</a:t>
            </a:r>
            <a:r>
              <a:rPr lang="en-US" dirty="0" smtClean="0"/>
              <a:t> significantly more involved than Lys</a:t>
            </a:r>
          </a:p>
          <a:p>
            <a:pPr lvl="1"/>
            <a:r>
              <a:rPr lang="en-US" dirty="0" err="1" smtClean="0"/>
              <a:t>Arg</a:t>
            </a:r>
            <a:r>
              <a:rPr lang="en-US" dirty="0" smtClean="0"/>
              <a:t> participates in more hydrogen bonds than Lys</a:t>
            </a:r>
          </a:p>
          <a:p>
            <a:pPr lvl="1"/>
            <a:r>
              <a:rPr lang="en-US" dirty="0" smtClean="0"/>
              <a:t>Lower flexibility of </a:t>
            </a:r>
            <a:r>
              <a:rPr lang="en-US" dirty="0" err="1" smtClean="0"/>
              <a:t>Arg's</a:t>
            </a:r>
            <a:r>
              <a:rPr lang="en-US" dirty="0" smtClean="0"/>
              <a:t> side chain </a:t>
            </a:r>
            <a:r>
              <a:rPr lang="en-US" dirty="0" smtClean="0">
                <a:sym typeface="Wingdings"/>
              </a:rPr>
              <a:t> less entropy loss upon binding</a:t>
            </a:r>
          </a:p>
          <a:p>
            <a:pPr lvl="1"/>
            <a:r>
              <a:rPr lang="en-US" dirty="0" smtClean="0">
                <a:sym typeface="Wingdings"/>
              </a:rPr>
              <a:t>Higher </a:t>
            </a:r>
            <a:r>
              <a:rPr lang="en-US" dirty="0" err="1" smtClean="0">
                <a:sym typeface="Wingdings"/>
              </a:rPr>
              <a:t>pKa</a:t>
            </a:r>
            <a:r>
              <a:rPr lang="en-US" dirty="0" smtClean="0">
                <a:sym typeface="Wingdings"/>
              </a:rPr>
              <a:t> allows </a:t>
            </a:r>
            <a:r>
              <a:rPr lang="en-US" dirty="0" err="1" smtClean="0">
                <a:sym typeface="Wingdings"/>
              </a:rPr>
              <a:t>Arg</a:t>
            </a:r>
            <a:r>
              <a:rPr lang="en-US" dirty="0" smtClean="0">
                <a:sym typeface="Wingdings"/>
              </a:rPr>
              <a:t> to remain positively charged in virtually any state  can participate in ionic interactions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82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5f05-05-4.jpg                                                 0000728Eprojects                       B63F1671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14400"/>
            <a:ext cx="6248400" cy="467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7960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8"/>
            <a:ext cx="8229600" cy="1143000"/>
          </a:xfrm>
        </p:spPr>
        <p:txBody>
          <a:bodyPr/>
          <a:lstStyle/>
          <a:p>
            <a:r>
              <a:rPr lang="en-US" dirty="0" smtClean="0"/>
              <a:t>Specificity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1418"/>
            <a:ext cx="8229600" cy="502902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Fixed scaffold, change of </a:t>
            </a:r>
            <a:r>
              <a:rPr lang="en-US" dirty="0" smtClean="0"/>
              <a:t>loop </a:t>
            </a:r>
            <a:r>
              <a:rPr lang="en-US" dirty="0" smtClean="0"/>
              <a:t>structure (antibodies)</a:t>
            </a:r>
          </a:p>
          <a:p>
            <a:r>
              <a:rPr lang="en-US" dirty="0" smtClean="0"/>
              <a:t>Many proteins exhibit </a:t>
            </a:r>
            <a:r>
              <a:rPr lang="en-US" dirty="0" smtClean="0"/>
              <a:t>affinity for </a:t>
            </a:r>
            <a:r>
              <a:rPr lang="en-US" dirty="0" smtClean="0"/>
              <a:t>multiple partners (Reichmann et al. </a:t>
            </a:r>
            <a:r>
              <a:rPr lang="en-US" dirty="0" err="1" smtClean="0"/>
              <a:t>Curr</a:t>
            </a:r>
            <a:r>
              <a:rPr lang="en-US" dirty="0" smtClean="0"/>
              <a:t>. </a:t>
            </a:r>
            <a:r>
              <a:rPr lang="en-US" dirty="0" err="1" smtClean="0"/>
              <a:t>Opin</a:t>
            </a:r>
            <a:r>
              <a:rPr lang="en-US" dirty="0" smtClean="0"/>
              <a:t>. </a:t>
            </a:r>
            <a:r>
              <a:rPr lang="en-US" dirty="0" err="1" smtClean="0"/>
              <a:t>Struct</a:t>
            </a:r>
            <a:r>
              <a:rPr lang="en-US" dirty="0" smtClean="0"/>
              <a:t>. Biol. 2007) </a:t>
            </a:r>
            <a:r>
              <a:rPr lang="en-US" dirty="0" smtClean="0">
                <a:sym typeface="Wingdings"/>
              </a:rPr>
              <a:t> hubs</a:t>
            </a:r>
            <a:endParaRPr lang="en-US" dirty="0" smtClean="0"/>
          </a:p>
          <a:p>
            <a:r>
              <a:rPr lang="en-US" dirty="0" smtClean="0">
                <a:sym typeface="Wingdings"/>
              </a:rPr>
              <a:t>The ability to bind different partners  </a:t>
            </a:r>
            <a:r>
              <a:rPr lang="en-US" dirty="0" smtClean="0"/>
              <a:t>Low specificity </a:t>
            </a:r>
          </a:p>
          <a:p>
            <a:r>
              <a:rPr lang="en-US" dirty="0" smtClean="0">
                <a:sym typeface="Wingdings"/>
              </a:rPr>
              <a:t>Different proteins can bind the same interface, each interacting with a different cluster of 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nonpolar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residues OR</a:t>
            </a:r>
          </a:p>
          <a:p>
            <a:r>
              <a:rPr lang="en-US" dirty="0" smtClean="0">
                <a:sym typeface="Wingdings"/>
              </a:rPr>
              <a:t>To the same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 highly flexible </a:t>
            </a:r>
            <a:r>
              <a:rPr lang="en-US" dirty="0" smtClean="0">
                <a:sym typeface="Wingdings"/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2988245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Affinity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2191768"/>
            <a:ext cx="90198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The affinity of PPI varies from </a:t>
            </a:r>
            <a:r>
              <a:rPr lang="en-US" sz="2400" dirty="0" err="1" smtClean="0"/>
              <a:t>millimolar</a:t>
            </a:r>
            <a:r>
              <a:rPr lang="en-US" sz="2400" dirty="0" smtClean="0"/>
              <a:t> to </a:t>
            </a:r>
            <a:r>
              <a:rPr lang="en-US" sz="2400" dirty="0" err="1" smtClean="0"/>
              <a:t>picomolar</a:t>
            </a:r>
            <a:r>
              <a:rPr lang="en-US" sz="2400" dirty="0" smtClean="0"/>
              <a:t>, depending on the type of interaction and signaling needed (Chen et al. Protein Sci. 2013)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Despite affinity varies over a wide range, proteins can maintain a high degree of specificity for their partners</a:t>
            </a:r>
          </a:p>
        </p:txBody>
      </p:sp>
    </p:spTree>
    <p:extLst>
      <p:ext uri="{BB962C8B-B14F-4D97-AF65-F5344CB8AC3E}">
        <p14:creationId xmlns:p14="http://schemas.microsoft.com/office/powerpoint/2010/main" val="3242274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Protein-ligand binding energetics</a:t>
            </a:r>
            <a:br>
              <a:rPr lang="en-US" dirty="0" smtClean="0"/>
            </a:br>
            <a:r>
              <a:rPr lang="en-US" sz="3100" dirty="0" smtClean="0"/>
              <a:t>Protein-ligand affinities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Binding energies may range from -2.5 to 22 kcal/</a:t>
            </a:r>
            <a:r>
              <a:rPr lang="en-US" dirty="0" err="1" smtClean="0"/>
              <a:t>mol</a:t>
            </a:r>
            <a:endParaRPr lang="en-US" dirty="0" smtClean="0"/>
          </a:p>
          <a:p>
            <a:r>
              <a:rPr lang="en-US" dirty="0" smtClean="0"/>
              <a:t>Signal transduction networks -&gt; weak interactions</a:t>
            </a:r>
          </a:p>
          <a:p>
            <a:r>
              <a:rPr lang="en-US" dirty="0" smtClean="0"/>
              <a:t>Cofactor binding by enzymes (reversible but strong) -&gt; -5.5 to -9.5 kcal/</a:t>
            </a:r>
            <a:r>
              <a:rPr lang="en-US" dirty="0" err="1" smtClean="0"/>
              <a:t>mol</a:t>
            </a:r>
            <a:endParaRPr lang="en-US" dirty="0"/>
          </a:p>
          <a:p>
            <a:r>
              <a:rPr lang="en-US" dirty="0" smtClean="0"/>
              <a:t>Antibody-antigen: -8±3 kcal/</a:t>
            </a:r>
            <a:r>
              <a:rPr lang="en-US" dirty="0" err="1" smtClean="0"/>
              <a:t>mol</a:t>
            </a:r>
            <a:endParaRPr lang="en-US" dirty="0" smtClean="0"/>
          </a:p>
          <a:p>
            <a:r>
              <a:rPr lang="en-US" dirty="0" smtClean="0"/>
              <a:t>Receptor-hormone: -12 kcal/</a:t>
            </a:r>
            <a:r>
              <a:rPr lang="en-US" dirty="0" err="1" smtClean="0"/>
              <a:t>mol</a:t>
            </a:r>
            <a:endParaRPr lang="en-US" dirty="0" smtClean="0"/>
          </a:p>
          <a:p>
            <a:r>
              <a:rPr lang="en-US" dirty="0" smtClean="0"/>
              <a:t>Enzyme-inhibitor: -12±3 kcal/</a:t>
            </a:r>
            <a:r>
              <a:rPr lang="en-US" dirty="0" err="1" smtClean="0"/>
              <a:t>mol</a:t>
            </a:r>
            <a:endParaRPr lang="en-US" dirty="0" smtClean="0"/>
          </a:p>
          <a:p>
            <a:r>
              <a:rPr lang="en-US" dirty="0" smtClean="0"/>
              <a:t>Enzyme-transition state: -22±5 kcal/</a:t>
            </a:r>
            <a:r>
              <a:rPr lang="en-US" dirty="0" err="1" smtClean="0"/>
              <a:t>mol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41221" y="6317871"/>
            <a:ext cx="371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Kuntz et al., 1999; </a:t>
            </a:r>
            <a:r>
              <a:rPr lang="en-US" dirty="0" err="1" smtClean="0"/>
              <a:t>Zhang&amp;Houk</a:t>
            </a:r>
            <a:r>
              <a:rPr lang="en-US" dirty="0" smtClean="0"/>
              <a:t>, 2005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576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Hot spots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5543" y="2099705"/>
            <a:ext cx="8898457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/>
              <a:t>The protein-protein binding interface is heterogeneous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Only </a:t>
            </a:r>
            <a:r>
              <a:rPr lang="en-US" sz="2800" dirty="0"/>
              <a:t>certain hydrophobic spots contribute to the free energy </a:t>
            </a:r>
            <a:r>
              <a:rPr lang="en-US" sz="2800" dirty="0" smtClean="0"/>
              <a:t>of binding </a:t>
            </a:r>
            <a:r>
              <a:rPr lang="en-US" sz="2800" dirty="0"/>
              <a:t>and help to hold the two proteins </a:t>
            </a:r>
            <a:r>
              <a:rPr lang="en-US" sz="2800" dirty="0" smtClean="0"/>
              <a:t>together</a:t>
            </a:r>
            <a:endParaRPr lang="en-US" sz="2800" dirty="0"/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Affinity seems to result from a small number of residues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Such residues are </a:t>
            </a:r>
            <a:r>
              <a:rPr lang="en-US" sz="2800" dirty="0"/>
              <a:t>called </a:t>
            </a:r>
            <a:r>
              <a:rPr lang="en-US" sz="2800" b="1" dirty="0">
                <a:solidFill>
                  <a:srgbClr val="FF0000"/>
                </a:solidFill>
              </a:rPr>
              <a:t>hot </a:t>
            </a:r>
            <a:r>
              <a:rPr lang="en-US" sz="2800" b="1" dirty="0" smtClean="0">
                <a:solidFill>
                  <a:srgbClr val="FF0000"/>
                </a:solidFill>
              </a:rPr>
              <a:t>spots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endParaRPr lang="en-US" sz="28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5134480"/>
            <a:ext cx="8229600" cy="1384995"/>
          </a:xfrm>
          <a:prstGeom prst="rect">
            <a:avLst/>
          </a:prstGeom>
          <a:solidFill>
            <a:srgbClr val="FAC090"/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Hot spots </a:t>
            </a:r>
            <a:r>
              <a:rPr lang="en-US" sz="2800" dirty="0" smtClean="0"/>
              <a:t>are defined as residues whose replacement by alanine leads to an affinity/free energy change of at least 2 kcal/</a:t>
            </a:r>
            <a:r>
              <a:rPr lang="en-US" sz="2800" dirty="0" err="1" smtClean="0"/>
              <a:t>mol</a:t>
            </a:r>
            <a:r>
              <a:rPr lang="en-US" sz="2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62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Some fact about </a:t>
            </a:r>
            <a:r>
              <a:rPr lang="en-US" dirty="0" smtClean="0">
                <a:solidFill>
                  <a:srgbClr val="FF0000"/>
                </a:solidFill>
              </a:rPr>
              <a:t>hot spots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1573" y="2050865"/>
            <a:ext cx="88984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Hot </a:t>
            </a:r>
            <a:r>
              <a:rPr lang="en-US" sz="2400" dirty="0"/>
              <a:t>spots account for less than 50% of the contact area of </a:t>
            </a:r>
            <a:r>
              <a:rPr lang="en-US" sz="2400" dirty="0" smtClean="0"/>
              <a:t>PPI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Hot spots tend to be evolutionary conserved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Hot spots tend </a:t>
            </a:r>
            <a:r>
              <a:rPr lang="en-US" sz="2400" dirty="0" smtClean="0"/>
              <a:t>to appear as clusters in the interface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Analysis </a:t>
            </a:r>
            <a:r>
              <a:rPr lang="en-US" sz="2400" dirty="0"/>
              <a:t>of the amino acid composition of </a:t>
            </a:r>
            <a:r>
              <a:rPr lang="en-US" sz="2400" dirty="0" smtClean="0"/>
              <a:t>hot spots </a:t>
            </a:r>
            <a:r>
              <a:rPr lang="en-US" sz="2400" dirty="0"/>
              <a:t>shows that some residues are found more frequently in hot </a:t>
            </a:r>
            <a:r>
              <a:rPr lang="en-US" sz="2400" dirty="0" smtClean="0"/>
              <a:t>spots (Tyr</a:t>
            </a:r>
            <a:r>
              <a:rPr lang="en-US" sz="2400" dirty="0"/>
              <a:t>, </a:t>
            </a:r>
            <a:r>
              <a:rPr lang="en-US" sz="2400" dirty="0" err="1"/>
              <a:t>Trp</a:t>
            </a:r>
            <a:r>
              <a:rPr lang="en-US" sz="2400" dirty="0"/>
              <a:t>, and </a:t>
            </a:r>
            <a:r>
              <a:rPr lang="en-US" sz="2400" dirty="0" err="1" smtClean="0"/>
              <a:t>Arg</a:t>
            </a:r>
            <a:r>
              <a:rPr lang="en-US" sz="2400" dirty="0" smtClean="0"/>
              <a:t>); other studies </a:t>
            </a:r>
            <a:r>
              <a:rPr lang="en-US" sz="2400" dirty="0" smtClean="0">
                <a:sym typeface="Wingdings"/>
              </a:rPr>
              <a:t> </a:t>
            </a:r>
            <a:r>
              <a:rPr lang="en-US" sz="2400" dirty="0" smtClean="0"/>
              <a:t>(</a:t>
            </a:r>
            <a:r>
              <a:rPr lang="en-US" sz="2400" dirty="0" err="1" smtClean="0"/>
              <a:t>Phe</a:t>
            </a:r>
            <a:r>
              <a:rPr lang="en-US" sz="2400" dirty="0" smtClean="0"/>
              <a:t>, </a:t>
            </a:r>
            <a:r>
              <a:rPr lang="en-US" sz="2400" dirty="0" err="1" smtClean="0"/>
              <a:t>Trp</a:t>
            </a:r>
            <a:r>
              <a:rPr lang="en-US" sz="2400" dirty="0" smtClean="0"/>
              <a:t>, Met)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The hot spots are surrounded by energetically less important residues that probably separate/</a:t>
            </a:r>
            <a:r>
              <a:rPr lang="en-US" sz="2400" dirty="0" smtClean="0"/>
              <a:t>prevent bulk </a:t>
            </a:r>
            <a:r>
              <a:rPr lang="en-US" sz="2400" dirty="0"/>
              <a:t>water from hot spots</a:t>
            </a:r>
          </a:p>
        </p:txBody>
      </p:sp>
    </p:spTree>
    <p:extLst>
      <p:ext uri="{BB962C8B-B14F-4D97-AF65-F5344CB8AC3E}">
        <p14:creationId xmlns:p14="http://schemas.microsoft.com/office/powerpoint/2010/main" val="2295843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Roles of ligands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Catalysis: substrate, products, cofactors</a:t>
            </a:r>
          </a:p>
          <a:p>
            <a:r>
              <a:rPr lang="en-US" dirty="0" smtClean="0"/>
              <a:t>Regulation: ATP, hormones, etc.</a:t>
            </a:r>
          </a:p>
          <a:p>
            <a:r>
              <a:rPr lang="en-US" dirty="0" smtClean="0"/>
              <a:t>Communication pathways: first or second messengers, downstream regulators</a:t>
            </a:r>
          </a:p>
          <a:p>
            <a:r>
              <a:rPr lang="en-US" dirty="0" smtClean="0"/>
              <a:t> Protein trafficking: ligands serving as means by which organelles or other macromolecules are </a:t>
            </a:r>
            <a:r>
              <a:rPr lang="en-US" dirty="0" err="1" smtClean="0"/>
              <a:t>recognised</a:t>
            </a:r>
            <a:r>
              <a:rPr lang="en-US" dirty="0" smtClean="0"/>
              <a:t> by proteins</a:t>
            </a:r>
          </a:p>
          <a:p>
            <a:r>
              <a:rPr lang="en-US" dirty="0" smtClean="0"/>
              <a:t>Prosthetic </a:t>
            </a:r>
            <a:r>
              <a:rPr lang="en-US" dirty="0" smtClean="0"/>
              <a:t>groups: </a:t>
            </a:r>
            <a:r>
              <a:rPr lang="en-US" dirty="0" err="1" smtClean="0"/>
              <a:t>heme</a:t>
            </a:r>
            <a:r>
              <a:rPr lang="en-US" dirty="0" smtClean="0"/>
              <a:t> </a:t>
            </a:r>
            <a:r>
              <a:rPr lang="en-US" dirty="0" smtClean="0"/>
              <a:t>group</a:t>
            </a:r>
          </a:p>
          <a:p>
            <a:r>
              <a:rPr lang="en-US" dirty="0" smtClean="0"/>
              <a:t>Defense/offense: toxins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929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684"/>
            <a:ext cx="8229600" cy="820910"/>
          </a:xfrm>
        </p:spPr>
        <p:txBody>
          <a:bodyPr/>
          <a:lstStyle/>
          <a:p>
            <a:r>
              <a:rPr lang="en-US" dirty="0" err="1" smtClean="0"/>
              <a:t>Polyproline</a:t>
            </a:r>
            <a:r>
              <a:rPr lang="en-US" dirty="0" smtClean="0"/>
              <a:t> type II helices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03" y="1066201"/>
            <a:ext cx="7316651" cy="56870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930" y="12842"/>
            <a:ext cx="1191070" cy="257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32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FFFF"/>
                </a:solidFill>
              </a:rPr>
              <a:t>Molecular structure of stable interactions (complexes): what information? 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4" y="191396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identification </a:t>
            </a:r>
            <a:r>
              <a:rPr lang="en-US" dirty="0"/>
              <a:t>of interface </a:t>
            </a:r>
            <a:r>
              <a:rPr lang="en-US" dirty="0" smtClean="0"/>
              <a:t>residues/hot spots</a:t>
            </a:r>
          </a:p>
          <a:p>
            <a:r>
              <a:rPr lang="en-US" dirty="0"/>
              <a:t>details about the </a:t>
            </a:r>
            <a:r>
              <a:rPr lang="en-US" dirty="0" smtClean="0"/>
              <a:t>interface </a:t>
            </a:r>
            <a:r>
              <a:rPr lang="en-US" sz="2400" dirty="0" smtClean="0"/>
              <a:t>(solvent accessible surface area, </a:t>
            </a:r>
            <a:r>
              <a:rPr lang="en-US" sz="2400" dirty="0"/>
              <a:t>shape, complementarity between surfaces, residue interface propensities, hydrophobicity, segmentation and secondary structure, and conformational changes on complex </a:t>
            </a:r>
            <a:r>
              <a:rPr lang="en-US" sz="2400" dirty="0" smtClean="0"/>
              <a:t>formation) </a:t>
            </a:r>
            <a:endParaRPr lang="en-US" sz="2400" dirty="0"/>
          </a:p>
          <a:p>
            <a:r>
              <a:rPr lang="en-US" dirty="0" smtClean="0"/>
              <a:t>assignment </a:t>
            </a:r>
            <a:r>
              <a:rPr lang="en-US" dirty="0"/>
              <a:t>of protein </a:t>
            </a:r>
            <a:r>
              <a:rPr lang="en-US" dirty="0" smtClean="0"/>
              <a:t>function</a:t>
            </a:r>
          </a:p>
          <a:p>
            <a:r>
              <a:rPr lang="en-US" dirty="0" smtClean="0"/>
              <a:t>recognition </a:t>
            </a:r>
            <a:r>
              <a:rPr lang="en-US" dirty="0"/>
              <a:t>of specific residue motifs</a:t>
            </a:r>
          </a:p>
        </p:txBody>
      </p:sp>
    </p:spTree>
    <p:extLst>
      <p:ext uri="{BB962C8B-B14F-4D97-AF65-F5344CB8AC3E}">
        <p14:creationId xmlns:p14="http://schemas.microsoft.com/office/powerpoint/2010/main" val="2242466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uff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2080"/>
            <a:ext cx="9144000" cy="33803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How PPI surfaces can be studied?</a:t>
            </a:r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0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38100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4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How PPI surfaces can be studied?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4" y="191396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The most significant contribution to understanding the PPI surface comes from structural biology via </a:t>
            </a:r>
            <a:r>
              <a:rPr lang="en-US" b="1" dirty="0">
                <a:solidFill>
                  <a:srgbClr val="FF0000"/>
                </a:solidFill>
              </a:rPr>
              <a:t>X-ray crystallography </a:t>
            </a:r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NMR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as well as </a:t>
            </a:r>
            <a:r>
              <a:rPr lang="en-US" b="1" dirty="0">
                <a:solidFill>
                  <a:srgbClr val="FF0000"/>
                </a:solidFill>
              </a:rPr>
              <a:t>mutational </a:t>
            </a:r>
            <a:r>
              <a:rPr lang="en-US" b="1" dirty="0" smtClean="0">
                <a:solidFill>
                  <a:srgbClr val="FF0000"/>
                </a:solidFill>
              </a:rPr>
              <a:t>studies</a:t>
            </a:r>
          </a:p>
          <a:p>
            <a:r>
              <a:rPr lang="en-US" dirty="0"/>
              <a:t>Prediction of </a:t>
            </a:r>
            <a:r>
              <a:rPr lang="en-US" dirty="0" smtClean="0"/>
              <a:t>interaction/binding sites</a:t>
            </a:r>
          </a:p>
          <a:p>
            <a:r>
              <a:rPr lang="en-US" dirty="0" smtClean="0"/>
              <a:t>Prediction of protein-protein complexes</a:t>
            </a:r>
          </a:p>
        </p:txBody>
      </p:sp>
    </p:spTree>
    <p:extLst>
      <p:ext uri="{BB962C8B-B14F-4D97-AF65-F5344CB8AC3E}">
        <p14:creationId xmlns:p14="http://schemas.microsoft.com/office/powerpoint/2010/main" val="3963137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9297" y="2797741"/>
            <a:ext cx="6430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And now…get down to business!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95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Line 2"/>
          <p:cNvSpPr>
            <a:spLocks noChangeShapeType="1"/>
          </p:cNvSpPr>
          <p:nvPr/>
        </p:nvSpPr>
        <p:spPr bwMode="auto">
          <a:xfrm>
            <a:off x="0" y="836712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635600" y="169476"/>
            <a:ext cx="79480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 smtClean="0"/>
              <a:t>Energy </a:t>
            </a:r>
            <a:r>
              <a:rPr lang="en-US" sz="2800" b="1" dirty="0"/>
              <a:t>and </a:t>
            </a:r>
            <a:r>
              <a:rPr lang="en-US" sz="2800" b="1" dirty="0" smtClean="0"/>
              <a:t>work are necessary to keep order</a:t>
            </a:r>
            <a:endParaRPr lang="en-US" sz="2800" b="1" dirty="0"/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467544" y="1815207"/>
            <a:ext cx="59811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FontTx/>
              <a:buChar char="•"/>
            </a:pPr>
            <a:r>
              <a:rPr lang="en-US" sz="2400" dirty="0" smtClean="0"/>
              <a:t>The entropy of the universe tends to grow</a:t>
            </a:r>
            <a:endParaRPr lang="en-US" sz="2400" dirty="0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467544" y="2525995"/>
            <a:ext cx="7696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Tx/>
              <a:buChar char="•"/>
            </a:pPr>
            <a:r>
              <a:rPr lang="en-US" sz="2400" dirty="0" smtClean="0"/>
              <a:t>The formation of macromolecules is not an accidental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process but requires work </a:t>
            </a:r>
            <a:endParaRPr lang="en-US" sz="2400" dirty="0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467544" y="3543399"/>
            <a:ext cx="68018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FontTx/>
              <a:buChar char="•"/>
            </a:pPr>
            <a:r>
              <a:rPr lang="en-US" sz="2400" dirty="0" smtClean="0"/>
              <a:t>The synthesis of macromolecules needs energy</a:t>
            </a: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251520" y="4653136"/>
            <a:ext cx="874846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We measure the energy variations occurring during chemical reactions in terms of GIBBS FREE ENERGY, G.</a:t>
            </a:r>
          </a:p>
        </p:txBody>
      </p:sp>
    </p:spTree>
    <p:extLst>
      <p:ext uri="{BB962C8B-B14F-4D97-AF65-F5344CB8AC3E}">
        <p14:creationId xmlns:p14="http://schemas.microsoft.com/office/powerpoint/2010/main" val="2743710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Line 2"/>
          <p:cNvSpPr>
            <a:spLocks noChangeShapeType="1"/>
          </p:cNvSpPr>
          <p:nvPr/>
        </p:nvSpPr>
        <p:spPr bwMode="auto">
          <a:xfrm>
            <a:off x="0" y="764704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755576" y="116632"/>
            <a:ext cx="796884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 smtClean="0"/>
              <a:t>Work and energy are necessary to keep order</a:t>
            </a:r>
            <a:endParaRPr lang="en-US" sz="2800" b="1" dirty="0"/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304800" y="3737685"/>
            <a:ext cx="8534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In </a:t>
            </a:r>
            <a:r>
              <a:rPr lang="en-US" sz="2800" dirty="0" smtClean="0"/>
              <a:t>particular, </a:t>
            </a:r>
            <a:r>
              <a:rPr lang="en-US" sz="2800" dirty="0"/>
              <a:t>G </a:t>
            </a:r>
            <a:r>
              <a:rPr lang="en-US" sz="2800" dirty="0" smtClean="0"/>
              <a:t>is the thermodynamic quantity that  can be used to determine the direction of a process</a:t>
            </a:r>
            <a:endParaRPr lang="en-US" sz="2800" dirty="0"/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3203848" y="2965594"/>
            <a:ext cx="240349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G = H - TS</a:t>
            </a:r>
          </a:p>
        </p:txBody>
      </p:sp>
      <p:sp>
        <p:nvSpPr>
          <p:cNvPr id="56330" name="Rectangle 10"/>
          <p:cNvSpPr>
            <a:spLocks noChangeArrowheads="1"/>
          </p:cNvSpPr>
          <p:nvPr/>
        </p:nvSpPr>
        <p:spPr bwMode="auto">
          <a:xfrm>
            <a:off x="381000" y="1988840"/>
            <a:ext cx="8583488" cy="830997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G represents the “usable” energy of a system, i.e. the energy available to carry out work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7337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395536" y="1556792"/>
            <a:ext cx="85344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Gibbs free energy is a state variable: it depends on the initial and final equilibrium states and not </a:t>
            </a:r>
            <a:r>
              <a:rPr lang="en-US" sz="2400" dirty="0"/>
              <a:t>on the way in which the system acquired that </a:t>
            </a:r>
            <a:r>
              <a:rPr lang="en-US" sz="2400" dirty="0" smtClean="0"/>
              <a:t>states.</a:t>
            </a:r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539552" y="3356992"/>
            <a:ext cx="83835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To decipher the direction of a process, we can look at its initial and final state, i.e. </a:t>
            </a:r>
            <a:r>
              <a:rPr lang="en-US" sz="2400" dirty="0"/>
              <a:t>evaluate the free energy </a:t>
            </a:r>
            <a:r>
              <a:rPr lang="en-US" sz="2400" dirty="0" smtClean="0"/>
              <a:t>variation</a:t>
            </a:r>
            <a:r>
              <a:rPr lang="en-US" sz="2400" dirty="0"/>
              <a:t>:</a:t>
            </a:r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3923928" y="4797152"/>
            <a:ext cx="104006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latin typeface="Arial"/>
                <a:cs typeface="Arial"/>
                <a:sym typeface="Symbol" pitchFamily="-84" charset="2"/>
              </a:rPr>
              <a:t>G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23928" y="116632"/>
            <a:ext cx="1161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How?</a:t>
            </a:r>
            <a:endParaRPr lang="en-US" sz="2800" b="1" dirty="0"/>
          </a:p>
        </p:txBody>
      </p:sp>
      <p:sp>
        <p:nvSpPr>
          <p:cNvPr id="9" name="Line 2"/>
          <p:cNvSpPr>
            <a:spLocks noChangeShapeType="1"/>
          </p:cNvSpPr>
          <p:nvPr/>
        </p:nvSpPr>
        <p:spPr bwMode="auto">
          <a:xfrm>
            <a:off x="0" y="764704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6761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2627784" y="2276872"/>
            <a:ext cx="3736975" cy="771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Times" pitchFamily="-84" charset="0"/>
                <a:sym typeface="Symbol" pitchFamily="-84" charset="2"/>
              </a:rPr>
              <a:t>G = H - TS</a:t>
            </a:r>
            <a:endParaRPr lang="en-US" sz="2400">
              <a:latin typeface="Times" pitchFamily="-84" charset="0"/>
              <a:sym typeface="Symbol" pitchFamily="-84" charset="2"/>
            </a:endParaRPr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539552" y="3463925"/>
            <a:ext cx="791445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" pitchFamily="-84" charset="0"/>
                <a:sym typeface="Symbol" pitchFamily="-84" charset="2"/>
              </a:rPr>
              <a:t></a:t>
            </a:r>
            <a:r>
              <a:rPr lang="en-US" dirty="0"/>
              <a:t>H = </a:t>
            </a:r>
            <a:r>
              <a:rPr lang="en-US" dirty="0" smtClean="0"/>
              <a:t>Enthalpy variation. It represents the heat released or absorbed by the system in a reaction.</a:t>
            </a:r>
            <a:endParaRPr lang="en-US" dirty="0"/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539552" y="4343400"/>
            <a:ext cx="820248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" pitchFamily="-84" charset="0"/>
                <a:sym typeface="Symbol" pitchFamily="-84" charset="2"/>
              </a:rPr>
              <a:t></a:t>
            </a:r>
            <a:r>
              <a:rPr lang="en-US" dirty="0"/>
              <a:t>S = </a:t>
            </a:r>
            <a:r>
              <a:rPr lang="en-US" dirty="0" smtClean="0"/>
              <a:t>Entropy variation. It represents the general tendency of a system to </a:t>
            </a:r>
            <a:r>
              <a:rPr lang="en-US" dirty="0" err="1" smtClean="0"/>
              <a:t>maximise</a:t>
            </a:r>
            <a:r>
              <a:rPr lang="en-US" dirty="0" smtClean="0"/>
              <a:t> its disorder.</a:t>
            </a:r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755576" y="1052736"/>
            <a:ext cx="74658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The free energy variation can be written in terms of enthalpy (H) and entropy (S) change at constant temperature.</a:t>
            </a:r>
          </a:p>
        </p:txBody>
      </p:sp>
    </p:spTree>
    <p:extLst>
      <p:ext uri="{BB962C8B-B14F-4D97-AF65-F5344CB8AC3E}">
        <p14:creationId xmlns:p14="http://schemas.microsoft.com/office/powerpoint/2010/main" val="2054800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Theories on protein-ligand binding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Lock and key</a:t>
            </a:r>
            <a:r>
              <a:rPr lang="en-US" sz="2800" dirty="0" smtClean="0"/>
              <a:t> theory (enzyme-substrate)</a:t>
            </a:r>
          </a:p>
          <a:p>
            <a:r>
              <a:rPr lang="en-US" sz="2800" b="1" dirty="0" smtClean="0"/>
              <a:t>Induced fit</a:t>
            </a:r>
            <a:r>
              <a:rPr lang="en-US" sz="2800" dirty="0" smtClean="0"/>
              <a:t> theory (enzyme-substrate)</a:t>
            </a:r>
          </a:p>
          <a:p>
            <a:r>
              <a:rPr lang="en-US" sz="2800" b="1" dirty="0" smtClean="0"/>
              <a:t>Monod-Wyman-</a:t>
            </a:r>
            <a:r>
              <a:rPr lang="en-US" sz="2800" b="1" dirty="0" err="1" smtClean="0"/>
              <a:t>Changeux</a:t>
            </a:r>
            <a:r>
              <a:rPr lang="en-US" sz="2800" b="1" dirty="0" smtClean="0"/>
              <a:t> </a:t>
            </a:r>
            <a:r>
              <a:rPr lang="en-US" sz="2800" dirty="0" smtClean="0"/>
              <a:t>(MWC) model or pre-existing equilibrium theory (two different equilibrium conformations)</a:t>
            </a:r>
          </a:p>
          <a:p>
            <a:r>
              <a:rPr lang="en-US" sz="2800" b="1" dirty="0" smtClean="0"/>
              <a:t>Population shift theory</a:t>
            </a:r>
            <a:r>
              <a:rPr lang="en-US" sz="2800" dirty="0" smtClean="0"/>
              <a:t>: proteins shift spontaneously between multiple conformations (</a:t>
            </a:r>
            <a:r>
              <a:rPr lang="en-US" sz="2800" dirty="0" err="1" smtClean="0"/>
              <a:t>substates</a:t>
            </a:r>
            <a:r>
              <a:rPr lang="en-US" sz="2800" dirty="0" smtClean="0"/>
              <a:t>). The ligand </a:t>
            </a:r>
            <a:r>
              <a:rPr lang="en-US" sz="2800" dirty="0" err="1" smtClean="0"/>
              <a:t>stabilises</a:t>
            </a:r>
            <a:r>
              <a:rPr lang="en-US" sz="2800" dirty="0" smtClean="0"/>
              <a:t> preferentially one.</a:t>
            </a:r>
          </a:p>
        </p:txBody>
      </p:sp>
    </p:spTree>
    <p:extLst>
      <p:ext uri="{BB962C8B-B14F-4D97-AF65-F5344CB8AC3E}">
        <p14:creationId xmlns:p14="http://schemas.microsoft.com/office/powerpoint/2010/main" val="25911845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3491880" y="44624"/>
            <a:ext cx="20599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 smtClean="0"/>
              <a:t>Enthalpy H</a:t>
            </a:r>
            <a:endParaRPr lang="en-US" sz="2800" b="1" dirty="0"/>
          </a:p>
        </p:txBody>
      </p:sp>
      <p:sp>
        <p:nvSpPr>
          <p:cNvPr id="59395" name="Line 3"/>
          <p:cNvSpPr>
            <a:spLocks noChangeShapeType="1"/>
          </p:cNvSpPr>
          <p:nvPr/>
        </p:nvSpPr>
        <p:spPr bwMode="auto">
          <a:xfrm>
            <a:off x="0" y="692696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2743200" y="1219200"/>
            <a:ext cx="298291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400"/>
              <a:t>H = E + PV</a:t>
            </a:r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2514600" y="2362200"/>
            <a:ext cx="19367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Internal energy</a:t>
            </a:r>
          </a:p>
          <a:p>
            <a:r>
              <a:rPr lang="en-US" dirty="0"/>
              <a:t>o</a:t>
            </a:r>
            <a:r>
              <a:rPr lang="en-US" dirty="0" smtClean="0"/>
              <a:t>f the system</a:t>
            </a:r>
            <a:endParaRPr lang="en-US" dirty="0"/>
          </a:p>
        </p:txBody>
      </p: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4724400" y="2514600"/>
            <a:ext cx="118253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pressure</a:t>
            </a:r>
            <a:endParaRPr lang="en-US" dirty="0"/>
          </a:p>
        </p:txBody>
      </p:sp>
      <p:sp>
        <p:nvSpPr>
          <p:cNvPr id="59399" name="Rectangle 7"/>
          <p:cNvSpPr>
            <a:spLocks noChangeArrowheads="1"/>
          </p:cNvSpPr>
          <p:nvPr/>
        </p:nvSpPr>
        <p:spPr bwMode="auto">
          <a:xfrm>
            <a:off x="6172200" y="2514600"/>
            <a:ext cx="10242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volume</a:t>
            </a:r>
            <a:endParaRPr lang="en-US" dirty="0"/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 flipH="1">
            <a:off x="3505200" y="19050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>
            <a:off x="5029200" y="1905000"/>
            <a:ext cx="152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>
            <a:off x="5606008" y="1879104"/>
            <a:ext cx="838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9403" name="Rectangle 11"/>
          <p:cNvSpPr>
            <a:spLocks noChangeArrowheads="1"/>
          </p:cNvSpPr>
          <p:nvPr/>
        </p:nvSpPr>
        <p:spPr bwMode="auto">
          <a:xfrm>
            <a:off x="609600" y="3212976"/>
            <a:ext cx="7924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Biological systems are either solid or liquid. Therefore they do not usually undergo volume or pressure changes.</a:t>
            </a:r>
          </a:p>
        </p:txBody>
      </p:sp>
      <p:sp>
        <p:nvSpPr>
          <p:cNvPr id="59404" name="Rectangle 12"/>
          <p:cNvSpPr>
            <a:spLocks noChangeArrowheads="1"/>
          </p:cNvSpPr>
          <p:nvPr/>
        </p:nvSpPr>
        <p:spPr bwMode="auto">
          <a:xfrm>
            <a:off x="3276600" y="5691336"/>
            <a:ext cx="21971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Times" pitchFamily="-84" charset="0"/>
                <a:sym typeface="Symbol" pitchFamily="-84" charset="2"/>
              </a:rPr>
              <a:t>H ≈ E</a:t>
            </a:r>
          </a:p>
        </p:txBody>
      </p:sp>
      <p:sp>
        <p:nvSpPr>
          <p:cNvPr id="59405" name="AutoShape 13"/>
          <p:cNvSpPr>
            <a:spLocks noChangeArrowheads="1"/>
          </p:cNvSpPr>
          <p:nvPr/>
        </p:nvSpPr>
        <p:spPr bwMode="auto">
          <a:xfrm>
            <a:off x="4114800" y="4929336"/>
            <a:ext cx="609600" cy="685800"/>
          </a:xfrm>
          <a:prstGeom prst="downArrow">
            <a:avLst>
              <a:gd name="adj1" fmla="val 50000"/>
              <a:gd name="adj2" fmla="val 281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9406" name="Rectangle 14"/>
          <p:cNvSpPr>
            <a:spLocks noChangeArrowheads="1"/>
          </p:cNvSpPr>
          <p:nvPr/>
        </p:nvSpPr>
        <p:spPr bwMode="auto">
          <a:xfrm>
            <a:off x="762000" y="796642"/>
            <a:ext cx="79831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Quantity of energy that a system can exchange with the environment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467544" y="4038163"/>
            <a:ext cx="8534400" cy="830997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Biological systems are not isolated: they exist in a state of</a:t>
            </a:r>
            <a:r>
              <a:rPr lang="en-US" sz="2400" b="1" dirty="0" smtClean="0"/>
              <a:t> constant temperature </a:t>
            </a:r>
            <a:r>
              <a:rPr lang="en-US" sz="2400" dirty="0" smtClean="0"/>
              <a:t>and</a:t>
            </a:r>
            <a:r>
              <a:rPr lang="en-US" sz="2400" b="1" dirty="0" smtClean="0"/>
              <a:t> pressure.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1697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2987824" y="116632"/>
            <a:ext cx="30980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 smtClean="0"/>
              <a:t>Internal energy E</a:t>
            </a:r>
            <a:endParaRPr lang="en-US" sz="2800" b="1" dirty="0"/>
          </a:p>
        </p:txBody>
      </p:sp>
      <p:sp>
        <p:nvSpPr>
          <p:cNvPr id="60419" name="Line 3"/>
          <p:cNvSpPr>
            <a:spLocks noChangeShapeType="1"/>
          </p:cNvSpPr>
          <p:nvPr/>
        </p:nvSpPr>
        <p:spPr bwMode="auto">
          <a:xfrm>
            <a:off x="0" y="764704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2971800" y="914400"/>
            <a:ext cx="26098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400"/>
              <a:t>E = U + K</a:t>
            </a:r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2286000" y="2209800"/>
            <a:ext cx="2667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Potential energy</a:t>
            </a:r>
            <a:endParaRPr lang="en-US" dirty="0"/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5486400" y="2209800"/>
            <a:ext cx="181331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Kinetic energy</a:t>
            </a:r>
            <a:endParaRPr lang="en-US" dirty="0"/>
          </a:p>
        </p:txBody>
      </p:sp>
      <p:sp>
        <p:nvSpPr>
          <p:cNvPr id="60423" name="Line 7"/>
          <p:cNvSpPr>
            <a:spLocks noChangeShapeType="1"/>
          </p:cNvSpPr>
          <p:nvPr/>
        </p:nvSpPr>
        <p:spPr bwMode="auto">
          <a:xfrm flipH="1">
            <a:off x="3657600" y="16002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0424" name="Line 8"/>
          <p:cNvSpPr>
            <a:spLocks noChangeShapeType="1"/>
          </p:cNvSpPr>
          <p:nvPr/>
        </p:nvSpPr>
        <p:spPr bwMode="auto">
          <a:xfrm>
            <a:off x="5410200" y="1600200"/>
            <a:ext cx="533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685800" y="3048000"/>
            <a:ext cx="36576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u="sng" dirty="0" smtClean="0"/>
              <a:t>Position energy</a:t>
            </a:r>
            <a:r>
              <a:rPr lang="en-US" dirty="0" smtClean="0"/>
              <a:t>: in a macromolecule the potential energy is the result of </a:t>
            </a:r>
            <a:r>
              <a:rPr lang="en-US" dirty="0"/>
              <a:t>all field (electrostatic</a:t>
            </a:r>
            <a:r>
              <a:rPr lang="en-US" dirty="0" smtClean="0"/>
              <a:t>) </a:t>
            </a:r>
            <a:r>
              <a:rPr lang="en-US" dirty="0"/>
              <a:t>effects of </a:t>
            </a:r>
            <a:r>
              <a:rPr lang="en-US" dirty="0" smtClean="0"/>
              <a:t>the atoms of the molecular system</a:t>
            </a:r>
          </a:p>
        </p:txBody>
      </p:sp>
      <p:sp>
        <p:nvSpPr>
          <p:cNvPr id="60426" name="Line 10"/>
          <p:cNvSpPr>
            <a:spLocks noChangeShapeType="1"/>
          </p:cNvSpPr>
          <p:nvPr/>
        </p:nvSpPr>
        <p:spPr bwMode="auto">
          <a:xfrm flipH="1">
            <a:off x="2743200" y="26670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0427" name="Rectangle 11"/>
          <p:cNvSpPr>
            <a:spLocks noChangeArrowheads="1"/>
          </p:cNvSpPr>
          <p:nvPr/>
        </p:nvSpPr>
        <p:spPr bwMode="auto">
          <a:xfrm>
            <a:off x="5562600" y="3352800"/>
            <a:ext cx="308133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It is the result of the molecular motions induced by the heat</a:t>
            </a:r>
            <a:endParaRPr lang="en-US" dirty="0"/>
          </a:p>
        </p:txBody>
      </p:sp>
      <p:sp>
        <p:nvSpPr>
          <p:cNvPr id="60428" name="Line 12"/>
          <p:cNvSpPr>
            <a:spLocks noChangeShapeType="1"/>
          </p:cNvSpPr>
          <p:nvPr/>
        </p:nvSpPr>
        <p:spPr bwMode="auto">
          <a:xfrm>
            <a:off x="6248400" y="274320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0429" name="Rectangle 13"/>
          <p:cNvSpPr>
            <a:spLocks noChangeArrowheads="1"/>
          </p:cNvSpPr>
          <p:nvPr/>
        </p:nvSpPr>
        <p:spPr bwMode="auto">
          <a:xfrm>
            <a:off x="1143000" y="5334000"/>
            <a:ext cx="314096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Set of covalent and non-covalent interactions in a molecular system.</a:t>
            </a:r>
            <a:endParaRPr lang="en-US" dirty="0"/>
          </a:p>
        </p:txBody>
      </p:sp>
      <p:sp>
        <p:nvSpPr>
          <p:cNvPr id="60430" name="AutoShape 14"/>
          <p:cNvSpPr>
            <a:spLocks noChangeArrowheads="1"/>
          </p:cNvSpPr>
          <p:nvPr/>
        </p:nvSpPr>
        <p:spPr bwMode="auto">
          <a:xfrm>
            <a:off x="2133600" y="4876800"/>
            <a:ext cx="838200" cy="3810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7585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514600" y="381000"/>
            <a:ext cx="3736975" cy="771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Times" pitchFamily="-84" charset="0"/>
                <a:sym typeface="Symbol" pitchFamily="-84" charset="2"/>
              </a:rPr>
              <a:t>G = H - TS</a:t>
            </a:r>
            <a:endParaRPr lang="en-US" sz="2400">
              <a:latin typeface="Times" pitchFamily="-84" charset="0"/>
              <a:sym typeface="Symbol" pitchFamily="-84" charset="2"/>
            </a:endParaRPr>
          </a:p>
        </p:txBody>
      </p:sp>
      <p:sp>
        <p:nvSpPr>
          <p:cNvPr id="61443" name="Line 3"/>
          <p:cNvSpPr>
            <a:spLocks noChangeShapeType="1"/>
          </p:cNvSpPr>
          <p:nvPr/>
        </p:nvSpPr>
        <p:spPr bwMode="auto">
          <a:xfrm flipH="1">
            <a:off x="3352800" y="1066800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685800" y="1600200"/>
            <a:ext cx="716093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>
              <a:buFont typeface="Times" pitchFamily="-84" charset="0"/>
              <a:buAutoNum type="alphaUcPeriod"/>
            </a:pPr>
            <a:r>
              <a:rPr lang="en-US" dirty="0" smtClean="0"/>
              <a:t>covalent bond breaking or making</a:t>
            </a:r>
          </a:p>
          <a:p>
            <a:pPr marL="457200" indent="-457200">
              <a:buFont typeface="Times" pitchFamily="-84" charset="0"/>
              <a:buAutoNum type="alphaUcPeriod"/>
            </a:pPr>
            <a:r>
              <a:rPr lang="en-US" dirty="0" smtClean="0"/>
              <a:t>Variation in the electrostatic or van der Waals interactions</a:t>
            </a:r>
          </a:p>
          <a:p>
            <a:pPr marL="457200" indent="-457200">
              <a:buFont typeface="Times" pitchFamily="-84" charset="0"/>
              <a:buAutoNum type="alphaUcPeriod"/>
            </a:pPr>
            <a:r>
              <a:rPr lang="en-US" dirty="0" smtClean="0"/>
              <a:t>Variations induced by the heat in the atomic motions</a:t>
            </a:r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3176671" y="3501008"/>
            <a:ext cx="24754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Times" pitchFamily="-84" charset="0"/>
                <a:sym typeface="Symbol" pitchFamily="-84" charset="2"/>
              </a:rPr>
              <a:t>Q</a:t>
            </a:r>
            <a:r>
              <a:rPr lang="en-US" sz="2800" b="1" baseline="-25000" dirty="0">
                <a:latin typeface="Times" pitchFamily="-84" charset="0"/>
                <a:sym typeface="Symbol" pitchFamily="-84" charset="2"/>
              </a:rPr>
              <a:t>(p)</a:t>
            </a:r>
            <a:r>
              <a:rPr lang="en-US" sz="2800" b="1" dirty="0">
                <a:latin typeface="Times" pitchFamily="-84" charset="0"/>
                <a:sym typeface="Symbol" pitchFamily="-84" charset="2"/>
              </a:rPr>
              <a:t> = H ≈ E </a:t>
            </a:r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533400" y="2708920"/>
            <a:ext cx="82645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These variations at constant pressure entail heat transfer between the system and the environment. Therefore, we can write:</a:t>
            </a:r>
            <a:endParaRPr lang="en-US" dirty="0"/>
          </a:p>
        </p:txBody>
      </p:sp>
      <p:sp>
        <p:nvSpPr>
          <p:cNvPr id="61447" name="Rectangle 7"/>
          <p:cNvSpPr>
            <a:spLocks noChangeArrowheads="1"/>
          </p:cNvSpPr>
          <p:nvPr/>
        </p:nvSpPr>
        <p:spPr bwMode="auto">
          <a:xfrm>
            <a:off x="1691680" y="5085184"/>
            <a:ext cx="55272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rial"/>
                <a:cs typeface="Arial"/>
                <a:sym typeface="Symbol" pitchFamily="-84" charset="2"/>
              </a:rPr>
              <a:t>Q</a:t>
            </a:r>
            <a:r>
              <a:rPr lang="en-US" sz="2400" b="1" baseline="-25000" dirty="0">
                <a:latin typeface="Arial"/>
                <a:cs typeface="Arial"/>
                <a:sym typeface="Symbol" pitchFamily="-84" charset="2"/>
              </a:rPr>
              <a:t>(p)</a:t>
            </a:r>
            <a:r>
              <a:rPr lang="en-US" sz="2400" b="1" dirty="0">
                <a:latin typeface="Arial"/>
                <a:cs typeface="Arial"/>
                <a:sym typeface="Symbol" pitchFamily="-84" charset="2"/>
              </a:rPr>
              <a:t> </a:t>
            </a:r>
            <a:r>
              <a:rPr lang="en-US" sz="2400" b="1" dirty="0" smtClean="0">
                <a:latin typeface="Arial"/>
                <a:cs typeface="Arial"/>
                <a:sym typeface="Symbol" pitchFamily="-84" charset="2"/>
              </a:rPr>
              <a:t>can be experimentally measured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179512" y="4077072"/>
            <a:ext cx="8820472" cy="1015663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Therefore, </a:t>
            </a:r>
            <a:r>
              <a:rPr lang="en-US" u="sng" dirty="0" smtClean="0"/>
              <a:t>at constant pressure and volume</a:t>
            </a:r>
            <a:r>
              <a:rPr lang="en-US" dirty="0" smtClean="0"/>
              <a:t>, the enthalpy variation coincides with both the heat and the variation of internal energy occurred during the process.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780633" y="5733256"/>
            <a:ext cx="51475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ym typeface="Symbol" pitchFamily="-84" charset="2"/>
              </a:rPr>
              <a:t>H &gt; 0 </a:t>
            </a:r>
            <a:r>
              <a:rPr lang="en-US" sz="2400" dirty="0" smtClean="0">
                <a:sym typeface="Symbol" pitchFamily="-84" charset="2"/>
              </a:rPr>
              <a:t>in a reaction </a:t>
            </a:r>
            <a:r>
              <a:rPr lang="en-US" sz="2400" b="1" dirty="0" smtClean="0">
                <a:sym typeface="Symbol" pitchFamily="-84" charset="2"/>
              </a:rPr>
              <a:t>adsorbing</a:t>
            </a:r>
            <a:r>
              <a:rPr lang="en-US" sz="2400" dirty="0" smtClean="0">
                <a:sym typeface="Symbol" pitchFamily="-84" charset="2"/>
              </a:rPr>
              <a:t> heat</a:t>
            </a:r>
            <a:endParaRPr lang="en-US" sz="2400" dirty="0">
              <a:sym typeface="Symbol" pitchFamily="-84" charset="2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2788571" y="6190456"/>
            <a:ext cx="50064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ym typeface="Symbol" pitchFamily="-84" charset="2"/>
              </a:rPr>
              <a:t>H &lt; 0 </a:t>
            </a:r>
            <a:r>
              <a:rPr lang="en-US" sz="2400" dirty="0" smtClean="0">
                <a:sym typeface="Symbol" pitchFamily="-84" charset="2"/>
              </a:rPr>
              <a:t>in a reaction </a:t>
            </a:r>
            <a:r>
              <a:rPr lang="en-US" sz="2400" b="1" dirty="0" smtClean="0">
                <a:sym typeface="Symbol" pitchFamily="-84" charset="2"/>
              </a:rPr>
              <a:t>releasing</a:t>
            </a:r>
            <a:r>
              <a:rPr lang="en-US" sz="2400" dirty="0" smtClean="0">
                <a:sym typeface="Symbol" pitchFamily="-84" charset="2"/>
              </a:rPr>
              <a:t> heat</a:t>
            </a:r>
            <a:endParaRPr lang="en-US" sz="2400" dirty="0">
              <a:sym typeface="Symbol" pitchFamily="-84" charset="2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544692" y="6019800"/>
            <a:ext cx="18670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Conventionally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699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1536174"/>
            <a:ext cx="84249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Energy is </a:t>
            </a:r>
            <a:r>
              <a:rPr lang="en-US" b="1" dirty="0"/>
              <a:t>released </a:t>
            </a:r>
            <a:r>
              <a:rPr lang="en-US" dirty="0"/>
              <a:t>to </a:t>
            </a:r>
            <a:r>
              <a:rPr lang="en-US" u="sng" dirty="0"/>
              <a:t>make </a:t>
            </a:r>
            <a:r>
              <a:rPr lang="en-US" u="sng" dirty="0" smtClean="0"/>
              <a:t>bonds</a:t>
            </a:r>
            <a:r>
              <a:rPr lang="en-US" dirty="0" smtClean="0"/>
              <a:t>. The </a:t>
            </a:r>
            <a:r>
              <a:rPr lang="en-US" dirty="0"/>
              <a:t>enthalpy change is </a:t>
            </a:r>
            <a:r>
              <a:rPr lang="en-US" b="1" dirty="0"/>
              <a:t>negative </a:t>
            </a:r>
            <a:r>
              <a:rPr lang="en-US" dirty="0"/>
              <a:t>because the system is </a:t>
            </a:r>
            <a:r>
              <a:rPr lang="en-US" b="1" dirty="0"/>
              <a:t>releasing</a:t>
            </a:r>
            <a:r>
              <a:rPr lang="en-US" dirty="0"/>
              <a:t> energy when forming bond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 </a:t>
            </a:r>
            <a:endParaRPr lang="en-US" dirty="0" smtClean="0"/>
          </a:p>
          <a:p>
            <a:pPr algn="just"/>
            <a:r>
              <a:rPr lang="en-US" dirty="0" smtClean="0"/>
              <a:t>Energy </a:t>
            </a:r>
            <a:r>
              <a:rPr lang="en-US" dirty="0"/>
              <a:t>is </a:t>
            </a:r>
            <a:r>
              <a:rPr lang="en-US" b="1" dirty="0"/>
              <a:t>required </a:t>
            </a:r>
            <a:r>
              <a:rPr lang="en-US" dirty="0"/>
              <a:t>to </a:t>
            </a:r>
            <a:r>
              <a:rPr lang="en-US" u="sng" dirty="0"/>
              <a:t>break bonds</a:t>
            </a:r>
            <a:r>
              <a:rPr lang="en-US" dirty="0"/>
              <a:t>. </a:t>
            </a:r>
            <a:r>
              <a:rPr lang="en-US" dirty="0" smtClean="0"/>
              <a:t>The enthalpy </a:t>
            </a:r>
            <a:r>
              <a:rPr lang="en-US" dirty="0"/>
              <a:t>change for breaking bonds is </a:t>
            </a:r>
            <a:r>
              <a:rPr lang="en-US" b="1" dirty="0"/>
              <a:t>positive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51920" y="2348880"/>
            <a:ext cx="1274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ym typeface="Symbol" pitchFamily="-84" charset="2"/>
              </a:rPr>
              <a:t>H &lt; 0 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3851920" y="3789040"/>
            <a:ext cx="1274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ym typeface="Symbol" pitchFamily="-84" charset="2"/>
              </a:rPr>
              <a:t>H </a:t>
            </a:r>
            <a:r>
              <a:rPr lang="en-US" sz="2800" b="1" dirty="0" smtClean="0">
                <a:sym typeface="Symbol" pitchFamily="-84" charset="2"/>
              </a:rPr>
              <a:t>&gt; </a:t>
            </a:r>
            <a:r>
              <a:rPr lang="en-US" sz="2800" b="1" dirty="0">
                <a:sym typeface="Symbol" pitchFamily="-84" charset="2"/>
              </a:rPr>
              <a:t>0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68579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3733800" y="241484"/>
            <a:ext cx="18804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 smtClean="0"/>
              <a:t>Entropy S</a:t>
            </a:r>
            <a:endParaRPr lang="en-US" sz="2800" b="1" dirty="0"/>
          </a:p>
        </p:txBody>
      </p:sp>
      <p:sp>
        <p:nvSpPr>
          <p:cNvPr id="62467" name="Line 3"/>
          <p:cNvSpPr>
            <a:spLocks noChangeShapeType="1"/>
          </p:cNvSpPr>
          <p:nvPr/>
        </p:nvSpPr>
        <p:spPr bwMode="auto">
          <a:xfrm>
            <a:off x="0" y="908720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3505200" y="1066800"/>
            <a:ext cx="20081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S = </a:t>
            </a:r>
            <a:r>
              <a:rPr lang="en-US" sz="3200" dirty="0" err="1"/>
              <a:t>k</a:t>
            </a:r>
            <a:r>
              <a:rPr lang="en-US" sz="3200" baseline="-25000" dirty="0" err="1"/>
              <a:t>B</a:t>
            </a:r>
            <a:r>
              <a:rPr lang="en-US" sz="3200" dirty="0"/>
              <a:t> </a:t>
            </a:r>
            <a:r>
              <a:rPr lang="en-US" sz="3200" dirty="0" err="1"/>
              <a:t>ln</a:t>
            </a:r>
            <a:r>
              <a:rPr lang="en-US" sz="3200" dirty="0">
                <a:sym typeface="Symbol" pitchFamily="-84" charset="2"/>
              </a:rPr>
              <a:t></a:t>
            </a:r>
            <a:endParaRPr lang="en-US" sz="3200" dirty="0"/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107504" y="1844824"/>
            <a:ext cx="91285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ym typeface="Symbol" pitchFamily="-84" charset="2"/>
              </a:rPr>
              <a:t> = </a:t>
            </a:r>
            <a:r>
              <a:rPr lang="en-US" sz="2400" dirty="0" smtClean="0">
                <a:sym typeface="Symbol" pitchFamily="-84" charset="2"/>
              </a:rPr>
              <a:t>number of possible configurations of the system (microstates)</a:t>
            </a:r>
            <a:endParaRPr lang="en-US" sz="2400" dirty="0">
              <a:sym typeface="Symbol" pitchFamily="-84" charset="2"/>
            </a:endParaRPr>
          </a:p>
        </p:txBody>
      </p:sp>
      <p:sp>
        <p:nvSpPr>
          <p:cNvPr id="62470" name="Rectangle 6"/>
          <p:cNvSpPr>
            <a:spLocks noChangeArrowheads="1"/>
          </p:cNvSpPr>
          <p:nvPr/>
        </p:nvSpPr>
        <p:spPr bwMode="auto">
          <a:xfrm>
            <a:off x="611560" y="2636912"/>
            <a:ext cx="7920880" cy="83099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The number of possible states is inversely proportional to the system order</a:t>
            </a:r>
          </a:p>
        </p:txBody>
      </p:sp>
      <p:sp>
        <p:nvSpPr>
          <p:cNvPr id="62471" name="Rectangle 7"/>
          <p:cNvSpPr>
            <a:spLocks noChangeArrowheads="1"/>
          </p:cNvSpPr>
          <p:nvPr/>
        </p:nvSpPr>
        <p:spPr bwMode="auto">
          <a:xfrm>
            <a:off x="762000" y="3883025"/>
            <a:ext cx="7772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In classic thermodynamics</a:t>
            </a:r>
            <a:r>
              <a:rPr lang="en-US" sz="2400" u="sng" dirty="0" smtClean="0"/>
              <a:t>, at constant temperature</a:t>
            </a:r>
            <a:r>
              <a:rPr lang="en-US" sz="2400" dirty="0" smtClean="0"/>
              <a:t>, entropy and enthalpy fulfill the following relation: </a:t>
            </a:r>
            <a:endParaRPr lang="en-US" sz="2400" b="1" dirty="0">
              <a:sym typeface="Symbol" pitchFamily="-84" charset="2"/>
            </a:endParaRPr>
          </a:p>
        </p:txBody>
      </p:sp>
      <p:sp>
        <p:nvSpPr>
          <p:cNvPr id="62472" name="Rectangle 8"/>
          <p:cNvSpPr>
            <a:spLocks noChangeArrowheads="1"/>
          </p:cNvSpPr>
          <p:nvPr/>
        </p:nvSpPr>
        <p:spPr bwMode="auto">
          <a:xfrm>
            <a:off x="2987824" y="5229200"/>
            <a:ext cx="18722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ym typeface="Symbol" pitchFamily="-84" charset="2"/>
              </a:rPr>
              <a:t>S </a:t>
            </a:r>
            <a:r>
              <a:rPr lang="en-US" sz="2800" b="1" dirty="0" smtClean="0">
                <a:sym typeface="Symbol" pitchFamily="-84" charset="2"/>
              </a:rPr>
              <a:t>= </a:t>
            </a:r>
            <a:r>
              <a:rPr lang="en-US" sz="2800" b="1" dirty="0">
                <a:sym typeface="Symbol" pitchFamily="-84" charset="2"/>
              </a:rPr>
              <a:t>	    </a:t>
            </a:r>
            <a:r>
              <a:rPr lang="en-US" sz="2800" b="1" dirty="0" smtClean="0">
                <a:sym typeface="Symbol" pitchFamily="-84" charset="2"/>
              </a:rPr>
              <a:t> = </a:t>
            </a:r>
            <a:endParaRPr lang="en-US" sz="2800" b="1" dirty="0">
              <a:sym typeface="Symbol" pitchFamily="-84" charset="2"/>
            </a:endParaRPr>
          </a:p>
        </p:txBody>
      </p:sp>
      <p:sp>
        <p:nvSpPr>
          <p:cNvPr id="62473" name="Line 9"/>
          <p:cNvSpPr>
            <a:spLocks noChangeShapeType="1"/>
          </p:cNvSpPr>
          <p:nvPr/>
        </p:nvSpPr>
        <p:spPr bwMode="auto">
          <a:xfrm>
            <a:off x="4822497" y="5597163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 sz="2800"/>
          </a:p>
        </p:txBody>
      </p:sp>
      <p:sp>
        <p:nvSpPr>
          <p:cNvPr id="62474" name="Rectangle 10"/>
          <p:cNvSpPr>
            <a:spLocks noChangeArrowheads="1"/>
          </p:cNvSpPr>
          <p:nvPr/>
        </p:nvSpPr>
        <p:spPr bwMode="auto">
          <a:xfrm>
            <a:off x="4833610" y="5517232"/>
            <a:ext cx="4040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T</a:t>
            </a:r>
          </a:p>
        </p:txBody>
      </p:sp>
      <p:sp>
        <p:nvSpPr>
          <p:cNvPr id="62475" name="Rectangle 11"/>
          <p:cNvSpPr>
            <a:spLocks noChangeArrowheads="1"/>
          </p:cNvSpPr>
          <p:nvPr/>
        </p:nvSpPr>
        <p:spPr bwMode="auto">
          <a:xfrm>
            <a:off x="4810492" y="5091172"/>
            <a:ext cx="7696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ym typeface="Symbol" pitchFamily="-84" charset="2"/>
              </a:rPr>
              <a:t>Q</a:t>
            </a:r>
            <a:r>
              <a:rPr lang="en-US" sz="2800" b="1" baseline="-25000" dirty="0">
                <a:sym typeface="Symbol" pitchFamily="-84" charset="2"/>
              </a:rPr>
              <a:t>(p)</a:t>
            </a:r>
          </a:p>
        </p:txBody>
      </p:sp>
      <p:sp>
        <p:nvSpPr>
          <p:cNvPr id="62477" name="Rectangle 13"/>
          <p:cNvSpPr>
            <a:spLocks noChangeArrowheads="1"/>
          </p:cNvSpPr>
          <p:nvPr/>
        </p:nvSpPr>
        <p:spPr bwMode="auto">
          <a:xfrm>
            <a:off x="3836417" y="5135463"/>
            <a:ext cx="6635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ym typeface="Symbol" pitchFamily="-84" charset="2"/>
              </a:rPr>
              <a:t>H</a:t>
            </a:r>
          </a:p>
        </p:txBody>
      </p:sp>
      <p:sp>
        <p:nvSpPr>
          <p:cNvPr id="62478" name="Rectangle 14"/>
          <p:cNvSpPr>
            <a:spLocks noChangeArrowheads="1"/>
          </p:cNvSpPr>
          <p:nvPr/>
        </p:nvSpPr>
        <p:spPr bwMode="auto">
          <a:xfrm>
            <a:off x="3957067" y="5497413"/>
            <a:ext cx="4032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T</a:t>
            </a:r>
          </a:p>
        </p:txBody>
      </p:sp>
      <p:sp>
        <p:nvSpPr>
          <p:cNvPr id="62479" name="Line 15"/>
          <p:cNvSpPr>
            <a:spLocks noChangeShapeType="1"/>
          </p:cNvSpPr>
          <p:nvPr/>
        </p:nvSpPr>
        <p:spPr bwMode="auto">
          <a:xfrm>
            <a:off x="3936430" y="558924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 sz="2800"/>
          </a:p>
        </p:txBody>
      </p:sp>
    </p:spTree>
    <p:extLst>
      <p:ext uri="{BB962C8B-B14F-4D97-AF65-F5344CB8AC3E}">
        <p14:creationId xmlns:p14="http://schemas.microsoft.com/office/powerpoint/2010/main" val="3861411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990600" y="2514600"/>
            <a:ext cx="7001586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ym typeface="Symbol" pitchFamily="-84" charset="2"/>
              </a:rPr>
              <a:t>G = 0 </a:t>
            </a:r>
            <a:r>
              <a:rPr lang="en-US" sz="2400" dirty="0" smtClean="0">
                <a:sym typeface="Symbol" pitchFamily="-84" charset="2"/>
              </a:rPr>
              <a:t>at the equilibrium</a:t>
            </a:r>
            <a:endParaRPr lang="en-US" sz="2400" dirty="0">
              <a:sym typeface="Symbol" pitchFamily="-84" charset="2"/>
            </a:endParaRPr>
          </a:p>
          <a:p>
            <a:r>
              <a:rPr lang="en-US" sz="2400" dirty="0">
                <a:sym typeface="Symbol" pitchFamily="-84" charset="2"/>
              </a:rPr>
              <a:t>G &gt; 0 </a:t>
            </a:r>
            <a:r>
              <a:rPr lang="en-US" sz="2400" b="1" dirty="0" smtClean="0">
                <a:sym typeface="Symbol" pitchFamily="-84" charset="2"/>
              </a:rPr>
              <a:t>endergonic </a:t>
            </a:r>
            <a:r>
              <a:rPr lang="en-US" sz="2400" dirty="0" smtClean="0">
                <a:sym typeface="Symbol" pitchFamily="-84" charset="2"/>
              </a:rPr>
              <a:t>processes</a:t>
            </a:r>
            <a:r>
              <a:rPr lang="en-US" sz="2400" b="1" dirty="0" smtClean="0">
                <a:sym typeface="Symbol" pitchFamily="-84" charset="2"/>
              </a:rPr>
              <a:t> </a:t>
            </a:r>
            <a:r>
              <a:rPr lang="en-US" sz="2400" dirty="0" smtClean="0">
                <a:sym typeface="Symbol" pitchFamily="-84" charset="2"/>
              </a:rPr>
              <a:t>(requiring energy)</a:t>
            </a:r>
            <a:endParaRPr lang="en-US" sz="2400" dirty="0">
              <a:sym typeface="Symbol" pitchFamily="-84" charset="2"/>
            </a:endParaRPr>
          </a:p>
          <a:p>
            <a:r>
              <a:rPr lang="en-US" sz="2400" dirty="0">
                <a:sym typeface="Symbol" pitchFamily="-84" charset="2"/>
              </a:rPr>
              <a:t>G &lt; 0 </a:t>
            </a:r>
            <a:r>
              <a:rPr lang="en-US" sz="2400" b="1" dirty="0">
                <a:sym typeface="Symbol" pitchFamily="-84" charset="2"/>
              </a:rPr>
              <a:t>exergonic </a:t>
            </a:r>
            <a:r>
              <a:rPr lang="en-US" sz="2400" dirty="0">
                <a:sym typeface="Symbol" pitchFamily="-84" charset="2"/>
              </a:rPr>
              <a:t>processes</a:t>
            </a:r>
            <a:r>
              <a:rPr lang="en-US" sz="2400" b="1" dirty="0">
                <a:sym typeface="Symbol" pitchFamily="-84" charset="2"/>
              </a:rPr>
              <a:t> </a:t>
            </a:r>
            <a:r>
              <a:rPr lang="en-US" sz="2400" dirty="0" smtClean="0">
                <a:sym typeface="Symbol" pitchFamily="-84" charset="2"/>
              </a:rPr>
              <a:t>(releasing energy)</a:t>
            </a:r>
            <a:endParaRPr lang="en-US" sz="2400" dirty="0">
              <a:sym typeface="Symbol" pitchFamily="-84" charset="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15616" y="1484784"/>
            <a:ext cx="71476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Changes of G determine the direction of a process:</a:t>
            </a:r>
            <a:endParaRPr lang="en-US" sz="2400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90696" y="4509120"/>
            <a:ext cx="8401784" cy="523220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 smtClean="0"/>
              <a:t>Spontaneous processes decrease their free energy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78124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838" y="252274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the protein-ligand interaction driving force?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050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62925" y="783392"/>
            <a:ext cx="870943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Calibri"/>
                <a:cs typeface="Calibri"/>
              </a:rPr>
              <a:t>The </a:t>
            </a:r>
            <a:r>
              <a:rPr lang="en-US" sz="3200" dirty="0">
                <a:latin typeface="Calibri"/>
                <a:cs typeface="Calibri"/>
              </a:rPr>
              <a:t>driving force behind many events within the cell is represented by the increase in </a:t>
            </a:r>
            <a:r>
              <a:rPr lang="en-US" sz="3200" b="1" u="sng" dirty="0">
                <a:latin typeface="Calibri"/>
                <a:cs typeface="Calibri"/>
              </a:rPr>
              <a:t>entropy </a:t>
            </a:r>
            <a:r>
              <a:rPr lang="en-US" sz="3200" b="1" u="sng" dirty="0" smtClean="0">
                <a:latin typeface="Calibri"/>
                <a:cs typeface="Calibri"/>
              </a:rPr>
              <a:t>generated </a:t>
            </a:r>
            <a:r>
              <a:rPr lang="en-US" sz="3200" b="1" u="sng" dirty="0">
                <a:latin typeface="Calibri"/>
                <a:cs typeface="Calibri"/>
              </a:rPr>
              <a:t>in the water molecules </a:t>
            </a:r>
            <a:r>
              <a:rPr lang="en-US" sz="3200" b="1" u="sng" dirty="0" smtClean="0">
                <a:latin typeface="Calibri"/>
                <a:cs typeface="Calibri"/>
              </a:rPr>
              <a:t>when </a:t>
            </a:r>
            <a:r>
              <a:rPr lang="en-US" sz="3200" b="1" u="sng" dirty="0">
                <a:latin typeface="Calibri"/>
                <a:cs typeface="Calibri"/>
              </a:rPr>
              <a:t>a reaction </a:t>
            </a:r>
            <a:r>
              <a:rPr lang="en-US" sz="3200" b="1" u="sng" dirty="0" smtClean="0">
                <a:latin typeface="Calibri"/>
                <a:cs typeface="Calibri"/>
              </a:rPr>
              <a:t>occurs</a:t>
            </a:r>
            <a:endParaRPr lang="en-US" sz="3200" b="1" u="sng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3808" y="3555155"/>
            <a:ext cx="26599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Examples?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948119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962400" y="3200400"/>
            <a:ext cx="92868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>
                <a:latin typeface="Times" charset="0"/>
                <a:sym typeface="Symbol" charset="0"/>
              </a:rPr>
              <a:t>G</a:t>
            </a:r>
            <a:endParaRPr lang="en-US" sz="2400">
              <a:latin typeface="Times" charset="0"/>
              <a:sym typeface="Symbo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914400" y="285590"/>
            <a:ext cx="7391400" cy="830997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Biological systems are not isolated: they exist in a state of constant </a:t>
            </a:r>
            <a:r>
              <a:rPr lang="en-US" sz="2400" b="1" dirty="0"/>
              <a:t>pressure</a:t>
            </a:r>
            <a:r>
              <a:rPr lang="en-US" sz="2400" dirty="0"/>
              <a:t> and </a:t>
            </a:r>
            <a:r>
              <a:rPr lang="en-US" sz="2400" b="1" dirty="0"/>
              <a:t>temperature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2667000" y="4191000"/>
            <a:ext cx="3771736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Times" charset="0"/>
                <a:sym typeface="Symbol" charset="0"/>
              </a:rPr>
              <a:t>G = 0 </a:t>
            </a:r>
            <a:r>
              <a:rPr lang="en-US" sz="2400" dirty="0" smtClean="0">
                <a:latin typeface="Times" charset="0"/>
                <a:sym typeface="Symbol" charset="0"/>
              </a:rPr>
              <a:t>at the equilibrium</a:t>
            </a:r>
            <a:endParaRPr lang="en-US" sz="2400" dirty="0">
              <a:latin typeface="Times" charset="0"/>
              <a:sym typeface="Symbol" charset="0"/>
            </a:endParaRPr>
          </a:p>
          <a:p>
            <a:r>
              <a:rPr lang="en-US" sz="2400" dirty="0">
                <a:latin typeface="Times" charset="0"/>
                <a:sym typeface="Symbol" charset="0"/>
              </a:rPr>
              <a:t>G &gt; 0 </a:t>
            </a:r>
            <a:r>
              <a:rPr lang="en-US" sz="2400" dirty="0" smtClean="0">
                <a:latin typeface="Times" charset="0"/>
                <a:sym typeface="Symbol" charset="0"/>
              </a:rPr>
              <a:t>endergonic processes</a:t>
            </a:r>
            <a:endParaRPr lang="en-US" sz="2400" dirty="0">
              <a:latin typeface="Times" charset="0"/>
              <a:sym typeface="Symbol" charset="0"/>
            </a:endParaRPr>
          </a:p>
          <a:p>
            <a:r>
              <a:rPr lang="en-US" sz="2400" dirty="0">
                <a:latin typeface="Times" charset="0"/>
                <a:sym typeface="Symbol" charset="0"/>
              </a:rPr>
              <a:t>G &lt; 0 </a:t>
            </a:r>
            <a:r>
              <a:rPr lang="en-US" sz="2400" dirty="0" smtClean="0">
                <a:latin typeface="Times" charset="0"/>
                <a:sym typeface="Symbol" charset="0"/>
              </a:rPr>
              <a:t>exergonic processes</a:t>
            </a:r>
            <a:endParaRPr lang="en-US" sz="2400" dirty="0">
              <a:latin typeface="Times" charset="0"/>
              <a:sym typeface="Symbol" charset="0"/>
            </a:endParaRPr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914400" y="5867400"/>
            <a:ext cx="5878532" cy="369332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u="sng" dirty="0"/>
              <a:t>S</a:t>
            </a:r>
            <a:r>
              <a:rPr lang="en-US" u="sng" dirty="0" smtClean="0"/>
              <a:t>pontaneous </a:t>
            </a:r>
            <a:r>
              <a:rPr lang="en-US" u="sng" dirty="0"/>
              <a:t>processes proceed decreasing their free energy</a:t>
            </a:r>
          </a:p>
        </p:txBody>
      </p:sp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914400" y="1295400"/>
            <a:ext cx="7391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The thermodynamic </a:t>
            </a:r>
            <a:r>
              <a:rPr lang="en-US" sz="2400" dirty="0" smtClean="0"/>
              <a:t>quantity used </a:t>
            </a:r>
            <a:r>
              <a:rPr lang="en-US" sz="2400" dirty="0"/>
              <a:t>to determine the direction of a process is the Gibbs free energy G</a:t>
            </a:r>
          </a:p>
        </p:txBody>
      </p:sp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821284" y="2337545"/>
            <a:ext cx="731435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The direction of a process is determined by measuring the </a:t>
            </a:r>
            <a:r>
              <a:rPr lang="en-US" sz="2400" dirty="0" smtClean="0"/>
              <a:t>variation </a:t>
            </a:r>
            <a:r>
              <a:rPr lang="en-US" sz="2400" dirty="0"/>
              <a:t>of G:</a:t>
            </a:r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 flipH="1">
            <a:off x="2971800" y="53340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74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2514600" y="1524000"/>
            <a:ext cx="3736975" cy="771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>
                <a:latin typeface="Times" charset="0"/>
                <a:sym typeface="Symbol" charset="0"/>
              </a:rPr>
              <a:t>G = H - TS</a:t>
            </a:r>
            <a:endParaRPr lang="en-US" sz="2400">
              <a:latin typeface="Times" charset="0"/>
              <a:sym typeface="Symbol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212724" y="5733256"/>
            <a:ext cx="89312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latin typeface="Times" charset="0"/>
                <a:sym typeface="Symbol" charset="0"/>
              </a:rPr>
              <a:t></a:t>
            </a:r>
            <a:r>
              <a:rPr lang="en-US" sz="2000" dirty="0"/>
              <a:t>H = Change in enthalpy. </a:t>
            </a:r>
            <a:r>
              <a:rPr lang="en-US" sz="2000" dirty="0" smtClean="0"/>
              <a:t>It </a:t>
            </a:r>
            <a:r>
              <a:rPr lang="en-US" sz="2000" dirty="0" smtClean="0"/>
              <a:t>represents the general </a:t>
            </a:r>
            <a:r>
              <a:rPr lang="en-US" sz="2000" dirty="0"/>
              <a:t>tendency to </a:t>
            </a:r>
            <a:r>
              <a:rPr lang="en-US" sz="2000" dirty="0" err="1" smtClean="0"/>
              <a:t>minimise</a:t>
            </a:r>
            <a:r>
              <a:rPr lang="en-US" sz="2000" dirty="0" smtClean="0"/>
              <a:t> </a:t>
            </a:r>
            <a:r>
              <a:rPr lang="en-US" sz="2000" dirty="0"/>
              <a:t>the energy</a:t>
            </a: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214064" y="6086227"/>
            <a:ext cx="8534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 smtClean="0">
                <a:latin typeface="Times" charset="0"/>
                <a:sym typeface="Symbol" charset="0"/>
              </a:rPr>
              <a:t></a:t>
            </a:r>
            <a:r>
              <a:rPr lang="en-US" sz="2000" dirty="0" smtClean="0"/>
              <a:t>S = </a:t>
            </a:r>
            <a:r>
              <a:rPr lang="en-US" sz="2000" dirty="0"/>
              <a:t>Entropy change. </a:t>
            </a:r>
            <a:r>
              <a:rPr lang="en-US" sz="2000" dirty="0" smtClean="0"/>
              <a:t>It represents the </a:t>
            </a:r>
            <a:r>
              <a:rPr lang="en-US" sz="2000" dirty="0"/>
              <a:t>general tendency to </a:t>
            </a:r>
            <a:r>
              <a:rPr lang="en-US" sz="2000" dirty="0" err="1" smtClean="0"/>
              <a:t>maximise</a:t>
            </a:r>
            <a:r>
              <a:rPr lang="en-US" sz="2000" dirty="0" smtClean="0"/>
              <a:t> </a:t>
            </a:r>
            <a:r>
              <a:rPr lang="en-US" sz="2000" dirty="0"/>
              <a:t>disorder</a:t>
            </a:r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457200" y="381000"/>
            <a:ext cx="82724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 smtClean="0"/>
              <a:t>The </a:t>
            </a:r>
            <a:r>
              <a:rPr lang="en-US" sz="2400" dirty="0"/>
              <a:t>variation of free energy can be written in terms of enthalpy </a:t>
            </a:r>
            <a:r>
              <a:rPr lang="en-US" sz="2400" dirty="0" smtClean="0"/>
              <a:t>(</a:t>
            </a:r>
            <a:r>
              <a:rPr lang="en-US" sz="2400" dirty="0"/>
              <a:t>H) and entropy (S</a:t>
            </a:r>
            <a:r>
              <a:rPr lang="en-US" sz="2400" dirty="0" smtClean="0"/>
              <a:t>) changes </a:t>
            </a:r>
            <a:r>
              <a:rPr lang="en-US" sz="2400" dirty="0"/>
              <a:t>at a </a:t>
            </a:r>
            <a:r>
              <a:rPr lang="en-US" sz="2400" b="1" dirty="0"/>
              <a:t>constant temperature</a:t>
            </a:r>
          </a:p>
        </p:txBody>
      </p:sp>
      <p:sp>
        <p:nvSpPr>
          <p:cNvPr id="4107" name="Line 11"/>
          <p:cNvSpPr>
            <a:spLocks noChangeShapeType="1"/>
          </p:cNvSpPr>
          <p:nvPr/>
        </p:nvSpPr>
        <p:spPr bwMode="auto">
          <a:xfrm flipH="1">
            <a:off x="2819400" y="2204864"/>
            <a:ext cx="1248544" cy="16051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685800" y="3886200"/>
            <a:ext cx="676339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>
              <a:buFont typeface="Times" charset="0"/>
              <a:buAutoNum type="alphaUcPeriod"/>
            </a:pPr>
            <a:r>
              <a:rPr lang="en-US" sz="2000" dirty="0"/>
              <a:t>Formation or breaking of covalent </a:t>
            </a:r>
            <a:r>
              <a:rPr lang="en-US" sz="2000" dirty="0" smtClean="0"/>
              <a:t>bonds</a:t>
            </a:r>
          </a:p>
          <a:p>
            <a:pPr marL="457200" indent="-457200">
              <a:buFont typeface="Times" charset="0"/>
              <a:buAutoNum type="alphaUcPeriod"/>
            </a:pPr>
            <a:r>
              <a:rPr lang="en-US" sz="2000" dirty="0" smtClean="0"/>
              <a:t>Variations </a:t>
            </a:r>
            <a:r>
              <a:rPr lang="en-US" sz="2000" dirty="0"/>
              <a:t>in the electrostatic </a:t>
            </a:r>
            <a:r>
              <a:rPr lang="en-US" sz="2000" dirty="0" smtClean="0"/>
              <a:t>or </a:t>
            </a:r>
            <a:r>
              <a:rPr lang="en-US" sz="2000" dirty="0"/>
              <a:t>van der </a:t>
            </a:r>
            <a:r>
              <a:rPr lang="en-US" sz="2000" dirty="0" smtClean="0"/>
              <a:t>Waals </a:t>
            </a:r>
            <a:r>
              <a:rPr lang="en-US" sz="2000" dirty="0"/>
              <a:t>interactions </a:t>
            </a:r>
            <a:endParaRPr lang="en-US" sz="2000" dirty="0" smtClean="0"/>
          </a:p>
          <a:p>
            <a:pPr marL="457200" indent="-457200">
              <a:buFont typeface="Times" charset="0"/>
              <a:buAutoNum type="alphaUcPeriod"/>
            </a:pPr>
            <a:r>
              <a:rPr lang="en-US" sz="2000" dirty="0"/>
              <a:t>Thermally induced changes in the atomic motions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375292" y="2720725"/>
            <a:ext cx="2532708" cy="1323439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b="1" dirty="0">
                <a:sym typeface="Symbol" charset="0"/>
              </a:rPr>
              <a:t>H &gt; 0</a:t>
            </a:r>
            <a:r>
              <a:rPr lang="en-US" sz="2000" dirty="0">
                <a:sym typeface="Symbol" charset="0"/>
              </a:rPr>
              <a:t> </a:t>
            </a:r>
            <a:r>
              <a:rPr lang="en-US" sz="2000" dirty="0" smtClean="0">
                <a:sym typeface="Symbol" charset="0"/>
              </a:rPr>
              <a:t>mainly corresponds to </a:t>
            </a:r>
            <a:r>
              <a:rPr lang="en-US" sz="2000" dirty="0">
                <a:sym typeface="Symbol" charset="0"/>
              </a:rPr>
              <a:t>the rupture of </a:t>
            </a:r>
            <a:r>
              <a:rPr lang="en-US" sz="2000" dirty="0" err="1" smtClean="0">
                <a:sym typeface="Symbol" charset="0"/>
              </a:rPr>
              <a:t>favourable</a:t>
            </a:r>
            <a:r>
              <a:rPr lang="en-US" sz="2000" dirty="0" smtClean="0">
                <a:sym typeface="Symbol" charset="0"/>
              </a:rPr>
              <a:t> non</a:t>
            </a:r>
            <a:r>
              <a:rPr lang="en-US" sz="2000" dirty="0">
                <a:sym typeface="Symbol" charset="0"/>
              </a:rPr>
              <a:t>-covalent </a:t>
            </a:r>
            <a:r>
              <a:rPr lang="en-US" sz="2000" dirty="0" smtClean="0">
                <a:sym typeface="Symbol" charset="0"/>
              </a:rPr>
              <a:t>bonds</a:t>
            </a:r>
            <a:endParaRPr lang="en-US" sz="2000" dirty="0"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36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2816</TotalTime>
  <Words>2636</Words>
  <Application>Microsoft Macintosh PowerPoint</Application>
  <PresentationFormat>On-screen Show (4:3)</PresentationFormat>
  <Paragraphs>307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Protein-ligand interactions</vt:lpstr>
      <vt:lpstr>PowerPoint Presentation</vt:lpstr>
      <vt:lpstr>Protein-ligand interactions</vt:lpstr>
      <vt:lpstr>Roles of ligands</vt:lpstr>
      <vt:lpstr>Theories on protein-ligand binding</vt:lpstr>
      <vt:lpstr>What is the protein-ligand interaction driving force?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ligand binding site (BS)</vt:lpstr>
      <vt:lpstr>Geometric complementarity small molecules: small and deep depressions</vt:lpstr>
      <vt:lpstr>PowerPoint Presentation</vt:lpstr>
      <vt:lpstr>Geometric complementarity </vt:lpstr>
      <vt:lpstr>Electrostatic complementarity</vt:lpstr>
      <vt:lpstr>PowerPoint Presentation</vt:lpstr>
      <vt:lpstr>PPIs are at the basis of key cellular processes</vt:lpstr>
      <vt:lpstr>PowerPoint Presentation</vt:lpstr>
      <vt:lpstr>PowerPoint Presentation</vt:lpstr>
      <vt:lpstr>PowerPoint Presentation</vt:lpstr>
      <vt:lpstr>The reductionist approach</vt:lpstr>
      <vt:lpstr>We can classify PPIs according to:</vt:lpstr>
      <vt:lpstr>PowerPoint Presentation</vt:lpstr>
      <vt:lpstr>Transient vs Stable</vt:lpstr>
      <vt:lpstr>Examples</vt:lpstr>
      <vt:lpstr>Structure-function relationships Protein-protein interface</vt:lpstr>
      <vt:lpstr>PPI surface size</vt:lpstr>
      <vt:lpstr>Other PPI surface features  (compared to non-binding protein surfaces)</vt:lpstr>
      <vt:lpstr>Some more facts about PPIs</vt:lpstr>
      <vt:lpstr>Specificity</vt:lpstr>
      <vt:lpstr>PowerPoint Presentation</vt:lpstr>
      <vt:lpstr>Specificity</vt:lpstr>
      <vt:lpstr>Affinity</vt:lpstr>
      <vt:lpstr>Protein-ligand binding energetics Protein-ligand affinities</vt:lpstr>
      <vt:lpstr>Hot spots</vt:lpstr>
      <vt:lpstr>Some fact about hot spots</vt:lpstr>
      <vt:lpstr>Polyproline type II helices</vt:lpstr>
      <vt:lpstr>Molecular structure of stable interactions (complexes): what information? </vt:lpstr>
      <vt:lpstr>How PPI surfaces can be studied?</vt:lpstr>
      <vt:lpstr>PowerPoint Presentation</vt:lpstr>
      <vt:lpstr>How PPI surfaces can be studied?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Protein-ligand interactions</dc:title>
  <dc:creator>Allegra Via</dc:creator>
  <cp:lastModifiedBy>Allegra Via</cp:lastModifiedBy>
  <cp:revision>48</cp:revision>
  <dcterms:created xsi:type="dcterms:W3CDTF">2016-01-27T17:15:45Z</dcterms:created>
  <dcterms:modified xsi:type="dcterms:W3CDTF">2016-02-01T09:25:50Z</dcterms:modified>
</cp:coreProperties>
</file>